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6" r:id="rId3"/>
    <p:sldId id="303" r:id="rId4"/>
    <p:sldId id="304" r:id="rId5"/>
    <p:sldId id="317" r:id="rId6"/>
    <p:sldId id="307" r:id="rId7"/>
    <p:sldId id="305" r:id="rId8"/>
    <p:sldId id="320" r:id="rId9"/>
    <p:sldId id="321" r:id="rId10"/>
    <p:sldId id="322" r:id="rId11"/>
    <p:sldId id="332" r:id="rId12"/>
    <p:sldId id="325" r:id="rId13"/>
    <p:sldId id="331" r:id="rId14"/>
    <p:sldId id="326" r:id="rId15"/>
    <p:sldId id="327" r:id="rId16"/>
    <p:sldId id="328" r:id="rId17"/>
    <p:sldId id="330" r:id="rId18"/>
    <p:sldId id="329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11" r:id="rId2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94660"/>
  </p:normalViewPr>
  <p:slideViewPr>
    <p:cSldViewPr>
      <p:cViewPr>
        <p:scale>
          <a:sx n="72" d="100"/>
          <a:sy n="72" d="100"/>
        </p:scale>
        <p:origin x="-154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1543CDE-CBEA-49B7-BCB3-6AE0E37D8DD5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84A8AB9-C44A-417A-9597-4BD69C243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77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DC3F3-91AC-4588-A529-DAE38876640F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22E06-41BE-4783-9839-E99D64CCA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94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5668E6-D3A1-4899-AC11-9A5951132421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B7E857-D0A2-4A86-B9CE-83A391FB1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16002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</a:rPr>
              <a:t>IZIN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</a:rPr>
              <a:t>PAMERAN, KONVEKSI DAN SEMINAR DAGANG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</a:rPr>
              <a:t>IZIN USAHA TOKO SWALAYAN (IUTS)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ritannic Bold" pitchFamily="34" charset="0"/>
              </a:rPr>
              <a:t>SURAT TANDA PENDAFTARAN WARALABA (STPW) &amp;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00600" y="609600"/>
            <a:ext cx="362631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latin typeface="Britannic Bold" pitchFamily="34" charset="0"/>
              </a:rPr>
              <a:t>SOSIALISASI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375" y="5638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9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Dinas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Perdagangan</a:t>
            </a:r>
            <a:r>
              <a:rPr lang="en-U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Kota Surabaya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2018</a:t>
            </a:r>
            <a:endParaRPr lang="en-US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8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53631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/>
              <a:t>Toko</a:t>
            </a:r>
            <a:r>
              <a:rPr lang="en-US" sz="2000" dirty="0"/>
              <a:t> </a:t>
            </a:r>
            <a:r>
              <a:rPr lang="en-US" sz="2000" dirty="0" err="1"/>
              <a:t>Swalayan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toko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pelayanan</a:t>
            </a:r>
            <a:r>
              <a:rPr lang="en-US" sz="2000" b="1" dirty="0"/>
              <a:t> </a:t>
            </a:r>
            <a:r>
              <a:rPr lang="en-US" sz="2000" b="1" dirty="0" err="1" smtClean="0"/>
              <a:t>mandiri</a:t>
            </a:r>
            <a:r>
              <a:rPr lang="en-US" sz="2000" dirty="0" smtClean="0"/>
              <a:t>,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eceran</a:t>
            </a:r>
            <a:r>
              <a:rPr lang="en-US" sz="2000" dirty="0"/>
              <a:t> yang </a:t>
            </a:r>
            <a:r>
              <a:rPr lang="en-US" sz="2000" dirty="0" err="1" smtClean="0"/>
              <a:t>berbentuk</a:t>
            </a:r>
            <a:r>
              <a:rPr lang="en-US" sz="2000" dirty="0"/>
              <a:t> </a:t>
            </a:r>
            <a:r>
              <a:rPr lang="en-US" sz="2000" b="1" dirty="0" smtClean="0"/>
              <a:t>minimarket</a:t>
            </a:r>
            <a:r>
              <a:rPr lang="en-US" sz="2000" b="1" dirty="0"/>
              <a:t>, supermarket, department store, </a:t>
            </a:r>
            <a:r>
              <a:rPr lang="en-US" sz="2000" b="1" dirty="0" smtClean="0"/>
              <a:t>hypermarket </a:t>
            </a:r>
            <a:r>
              <a:rPr lang="en-US" sz="2000" b="1" dirty="0" err="1" smtClean="0"/>
              <a:t>ataupun</a:t>
            </a:r>
            <a:r>
              <a:rPr lang="en-US" sz="2000" b="1" dirty="0" smtClean="0"/>
              <a:t> </a:t>
            </a:r>
            <a:r>
              <a:rPr lang="en-US" sz="2000" b="1" dirty="0" err="1"/>
              <a:t>grosir</a:t>
            </a:r>
            <a:r>
              <a:rPr lang="en-US" sz="2000" b="1" dirty="0"/>
              <a:t> yang </a:t>
            </a:r>
            <a:r>
              <a:rPr lang="en-US" sz="2000" b="1" dirty="0" err="1"/>
              <a:t>berbentuk</a:t>
            </a:r>
            <a:r>
              <a:rPr lang="en-US" sz="2000" b="1" dirty="0"/>
              <a:t> </a:t>
            </a:r>
            <a:r>
              <a:rPr lang="en-US" sz="2000" b="1" dirty="0" err="1"/>
              <a:t>perkulakan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Britannic Bold" pitchFamily="34" charset="0"/>
                <a:cs typeface="Aharoni" pitchFamily="2" charset="-79"/>
              </a:rPr>
              <a:t>Definisi</a:t>
            </a:r>
            <a:r>
              <a:rPr lang="en-US" sz="3600" b="1" dirty="0" smtClean="0">
                <a:latin typeface="Britannic Bold" pitchFamily="34" charset="0"/>
                <a:cs typeface="Aharoni" pitchFamily="2" charset="-79"/>
              </a:rPr>
              <a:t> </a:t>
            </a:r>
            <a:r>
              <a:rPr lang="en-US" sz="3600" b="1" dirty="0" err="1" smtClean="0">
                <a:latin typeface="Britannic Bold" pitchFamily="34" charset="0"/>
                <a:cs typeface="Aharoni" pitchFamily="2" charset="-79"/>
              </a:rPr>
              <a:t>Toko</a:t>
            </a:r>
            <a:r>
              <a:rPr lang="en-US" sz="3600" b="1" dirty="0" smtClean="0">
                <a:latin typeface="Britannic Bold" pitchFamily="34" charset="0"/>
                <a:cs typeface="Aharoni" pitchFamily="2" charset="-79"/>
              </a:rPr>
              <a:t> </a:t>
            </a:r>
            <a:r>
              <a:rPr lang="en-US" sz="3600" b="1" dirty="0" err="1" smtClean="0">
                <a:latin typeface="Britannic Bold" pitchFamily="34" charset="0"/>
                <a:cs typeface="Aharoni" pitchFamily="2" charset="-79"/>
              </a:rPr>
              <a:t>Swalayan</a:t>
            </a:r>
            <a:endParaRPr lang="en-US" sz="3600" b="1" dirty="0" smtClean="0">
              <a:latin typeface="Britannic Bold" pitchFamily="34" charset="0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" y="3263851"/>
            <a:ext cx="754380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Izin</a:t>
            </a:r>
            <a:r>
              <a:rPr lang="en-US" sz="2400" dirty="0"/>
              <a:t> Usaha </a:t>
            </a:r>
            <a:r>
              <a:rPr lang="en-US" sz="2400" dirty="0" err="1"/>
              <a:t>Toko</a:t>
            </a:r>
            <a:r>
              <a:rPr lang="en-US" sz="2400" dirty="0"/>
              <a:t> </a:t>
            </a:r>
            <a:r>
              <a:rPr lang="en-US" sz="2400" dirty="0" err="1"/>
              <a:t>Swalayan</a:t>
            </a:r>
            <a:r>
              <a:rPr lang="en-US" sz="2400" dirty="0"/>
              <a:t> </a:t>
            </a:r>
            <a:r>
              <a:rPr lang="en-US" sz="2400" dirty="0" smtClean="0"/>
              <a:t>(IUTS)</a:t>
            </a:r>
            <a:r>
              <a:rPr lang="en-US" sz="2400" dirty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izin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Swalayan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Walikota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45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6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Toko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Swalayan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meliputi</a:t>
            </a:r>
            <a:r>
              <a:rPr lang="en-US" sz="2000" b="1" dirty="0" smtClean="0"/>
              <a:t> 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/>
              <a:t>Swalayan</a:t>
            </a:r>
            <a:r>
              <a:rPr lang="en-US" sz="2000" dirty="0"/>
              <a:t> yang </a:t>
            </a:r>
            <a:r>
              <a:rPr lang="en-US" sz="2000" dirty="0" err="1"/>
              <a:t>berdiri</a:t>
            </a:r>
            <a:r>
              <a:rPr lang="en-US" sz="2000" dirty="0"/>
              <a:t> </a:t>
            </a:r>
            <a:r>
              <a:rPr lang="en-US" sz="2000" dirty="0" err="1" smtClean="0"/>
              <a:t>sendiri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dirty="0" err="1"/>
              <a:t>Swalayan</a:t>
            </a:r>
            <a:r>
              <a:rPr lang="en-US" sz="2000" dirty="0"/>
              <a:t> yang </a:t>
            </a:r>
            <a:r>
              <a:rPr lang="en-US" sz="2000" dirty="0" err="1"/>
              <a:t>terintegrasi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pusat</a:t>
            </a:r>
            <a:r>
              <a:rPr lang="en-US" sz="2000" dirty="0"/>
              <a:t> </a:t>
            </a:r>
            <a:r>
              <a:rPr lang="en-US" sz="2000" dirty="0" err="1" smtClean="0"/>
              <a:t>perbelanjaan</a:t>
            </a:r>
            <a:r>
              <a:rPr lang="en-US" sz="2000" dirty="0" smtClean="0"/>
              <a:t>/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/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457200" y="3000613"/>
            <a:ext cx="8458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 err="1" smtClean="0"/>
              <a:t>Persyaratan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pengajuan</a:t>
            </a:r>
            <a:r>
              <a:rPr lang="es-ES" sz="2000" b="1" dirty="0" smtClean="0"/>
              <a:t> IUTS </a:t>
            </a:r>
            <a:r>
              <a:rPr lang="es-ES" sz="2000" b="1" dirty="0" err="1" smtClean="0"/>
              <a:t>diantaranya</a:t>
            </a:r>
            <a:r>
              <a:rPr lang="es-ES" sz="2000" b="1" dirty="0" smtClean="0"/>
              <a:t> 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 err="1" smtClean="0"/>
              <a:t>fotocopy</a:t>
            </a:r>
            <a:r>
              <a:rPr lang="es-ES" sz="2000" dirty="0" smtClean="0"/>
              <a:t> </a:t>
            </a:r>
            <a:r>
              <a:rPr lang="es-ES" sz="2000" dirty="0" err="1"/>
              <a:t>izin</a:t>
            </a:r>
            <a:r>
              <a:rPr lang="es-ES" sz="2000" dirty="0"/>
              <a:t> </a:t>
            </a:r>
            <a:r>
              <a:rPr lang="es-ES" sz="2000" dirty="0" err="1"/>
              <a:t>usaha</a:t>
            </a:r>
            <a:r>
              <a:rPr lang="es-ES" sz="2000" dirty="0"/>
              <a:t> </a:t>
            </a:r>
            <a:r>
              <a:rPr lang="es-ES" sz="2000" dirty="0" err="1"/>
              <a:t>pusat</a:t>
            </a:r>
            <a:r>
              <a:rPr lang="es-ES" sz="2000" dirty="0"/>
              <a:t> </a:t>
            </a:r>
            <a:r>
              <a:rPr lang="en-US" sz="2000" dirty="0" err="1"/>
              <a:t>perbelanjaan</a:t>
            </a:r>
            <a:r>
              <a:rPr lang="en-US" sz="2000" dirty="0"/>
              <a:t>/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/</a:t>
            </a:r>
            <a:r>
              <a:rPr lang="en-US" sz="2000" dirty="0" err="1"/>
              <a:t>bangunan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s-ES" sz="2000" dirty="0" err="1" smtClean="0"/>
              <a:t>lainnya</a:t>
            </a:r>
            <a:r>
              <a:rPr lang="es-ES" sz="2000" dirty="0" smtClean="0"/>
              <a:t> </a:t>
            </a:r>
            <a:r>
              <a:rPr lang="es-ES" sz="2000" dirty="0" err="1"/>
              <a:t>tempat</a:t>
            </a:r>
            <a:r>
              <a:rPr lang="es-ES" sz="2000" dirty="0"/>
              <a:t> </a:t>
            </a:r>
            <a:r>
              <a:rPr lang="es-ES" sz="2000" dirty="0" err="1"/>
              <a:t>berdirinya</a:t>
            </a:r>
            <a:r>
              <a:rPr lang="es-ES" sz="2000" dirty="0"/>
              <a:t> pasar </a:t>
            </a:r>
            <a:r>
              <a:rPr lang="es-ES" sz="2000" dirty="0" err="1" smtClean="0"/>
              <a:t>rakyat</a:t>
            </a:r>
            <a:endParaRPr lang="es-ES" sz="2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kemitraan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UMKM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perbelanjaan</a:t>
            </a:r>
            <a:r>
              <a:rPr lang="en-US" sz="2000" dirty="0"/>
              <a:t>/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/</a:t>
            </a:r>
            <a:r>
              <a:rPr lang="en-US" sz="2000" dirty="0" err="1"/>
              <a:t>bangunan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326645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 marL="255588" indent="-255588">
              <a:buNone/>
            </a:pPr>
            <a:r>
              <a:rPr lang="en-US" sz="2000" dirty="0" err="1"/>
              <a:t>Toko</a:t>
            </a:r>
            <a:r>
              <a:rPr lang="en-US" sz="2000" dirty="0"/>
              <a:t> </a:t>
            </a:r>
            <a:r>
              <a:rPr lang="en-US" sz="2000" dirty="0" err="1"/>
              <a:t>Swalayan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dikenakan</a:t>
            </a:r>
            <a:r>
              <a:rPr lang="en-US" sz="2000" dirty="0"/>
              <a:t> </a:t>
            </a:r>
            <a:r>
              <a:rPr lang="en-US" sz="2000" dirty="0" err="1"/>
              <a:t>sanksi</a:t>
            </a:r>
            <a:r>
              <a:rPr lang="en-US" sz="2000" dirty="0"/>
              <a:t> </a:t>
            </a:r>
            <a:r>
              <a:rPr lang="en-US" sz="2000" dirty="0" err="1" smtClean="0"/>
              <a:t>administratif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/>
              <a:t>:</a:t>
            </a:r>
          </a:p>
          <a:p>
            <a:pPr marL="520700" indent="-342900">
              <a:buClrTx/>
              <a:buSzPct val="100000"/>
              <a:buFont typeface="+mj-lt"/>
              <a:buAutoNum type="arabicPeriod"/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IUTS </a:t>
            </a:r>
            <a:r>
              <a:rPr lang="en-US" sz="2000" dirty="0" smtClean="0"/>
              <a:t>;</a:t>
            </a:r>
          </a:p>
          <a:p>
            <a:pPr marL="520700" indent="-342900">
              <a:buClrTx/>
              <a:buSzPct val="100000"/>
              <a:buFont typeface="+mj-lt"/>
              <a:buAutoNum type="arabicPeriod"/>
            </a:pPr>
            <a:r>
              <a:rPr lang="en-US" sz="2000" dirty="0" err="1" smtClean="0"/>
              <a:t>Pelanggaran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Jam </a:t>
            </a:r>
            <a:r>
              <a:rPr lang="en-US" sz="2000" dirty="0" err="1"/>
              <a:t>kerja</a:t>
            </a:r>
            <a:r>
              <a:rPr lang="en-US" sz="2000" dirty="0"/>
              <a:t> ; </a:t>
            </a:r>
            <a:endParaRPr lang="en-US" sz="2000" dirty="0" smtClean="0"/>
          </a:p>
          <a:p>
            <a:pPr marL="520700" indent="-342900">
              <a:buClrTx/>
              <a:buSzPct val="100000"/>
              <a:buFont typeface="+mj-lt"/>
              <a:buAutoNum type="arabicPeriod"/>
            </a:pPr>
            <a:r>
              <a:rPr lang="en-US" sz="2000" dirty="0" err="1"/>
              <a:t>Pelanggaran</a:t>
            </a:r>
            <a:r>
              <a:rPr lang="en-US" sz="2000" dirty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Kemitraan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UMKM;</a:t>
            </a:r>
          </a:p>
          <a:p>
            <a:pPr marL="520700" indent="-342900">
              <a:buClrTx/>
              <a:buSzPct val="100000"/>
              <a:buFont typeface="+mj-lt"/>
              <a:buAutoNum type="arabicPeriod"/>
            </a:pPr>
            <a:r>
              <a:rPr lang="en-US" sz="2000" dirty="0" err="1"/>
              <a:t>Pelanggaran</a:t>
            </a:r>
            <a:r>
              <a:rPr lang="en-US" sz="2000" dirty="0"/>
              <a:t> </a:t>
            </a:r>
            <a:r>
              <a:rPr lang="en-US" sz="2000" dirty="0" err="1"/>
              <a:t>Pemenuhan</a:t>
            </a:r>
            <a:r>
              <a:rPr lang="en-US" sz="2000" dirty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larangan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err="1" smtClean="0"/>
              <a:t>Sanksi</a:t>
            </a:r>
            <a:r>
              <a:rPr lang="en-US" sz="2000" dirty="0" smtClean="0"/>
              <a:t> </a:t>
            </a:r>
            <a:r>
              <a:rPr lang="en-US" sz="2000" dirty="0" err="1"/>
              <a:t>administratif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:</a:t>
            </a:r>
          </a:p>
          <a:p>
            <a:pPr marL="549275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/>
              <a:t>Peringatan</a:t>
            </a:r>
            <a:r>
              <a:rPr lang="en-US" sz="2000" dirty="0" smtClean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;</a:t>
            </a:r>
          </a:p>
          <a:p>
            <a:pPr marL="549275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/>
              <a:t>Pembekuan</a:t>
            </a:r>
            <a:r>
              <a:rPr lang="en-US" sz="2000" dirty="0" smtClean="0"/>
              <a:t> </a:t>
            </a:r>
            <a:r>
              <a:rPr lang="en-US" sz="2000" dirty="0"/>
              <a:t>IUTS;</a:t>
            </a:r>
          </a:p>
          <a:p>
            <a:pPr marL="549275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/>
              <a:t>Pencabutan</a:t>
            </a:r>
            <a:r>
              <a:rPr lang="en-US" sz="2000" dirty="0" smtClean="0"/>
              <a:t> </a:t>
            </a:r>
            <a:r>
              <a:rPr lang="en-US" sz="2000" dirty="0"/>
              <a:t>IUTS; </a:t>
            </a:r>
            <a:r>
              <a:rPr lang="en-US" sz="2000" dirty="0" err="1"/>
              <a:t>dan</a:t>
            </a:r>
            <a:r>
              <a:rPr lang="en-US" sz="2000" dirty="0"/>
              <a:t>/</a:t>
            </a:r>
            <a:r>
              <a:rPr lang="en-US" sz="2000" dirty="0" err="1"/>
              <a:t>atau</a:t>
            </a:r>
            <a:endParaRPr lang="en-US" sz="2000" dirty="0"/>
          </a:p>
          <a:p>
            <a:pPr marL="549275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/>
              <a:t>Penutupan</a:t>
            </a: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667000" y="381000"/>
            <a:ext cx="6019800" cy="73183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effectLst/>
                <a:latin typeface="Britannic Bold" pitchFamily="34" charset="0"/>
              </a:rPr>
              <a:t>SANKSI ADMINISTRATIF</a:t>
            </a:r>
            <a:endParaRPr lang="en-US" dirty="0">
              <a:effectLst/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6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 txBox="1">
            <a:spLocks/>
          </p:cNvSpPr>
          <p:nvPr/>
        </p:nvSpPr>
        <p:spPr>
          <a:xfrm>
            <a:off x="1143000" y="2057400"/>
            <a:ext cx="7162800" cy="2667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indent="-60325" algn="ctr">
              <a:buFont typeface="Wingdings" pitchFamily="2" charset="2"/>
              <a:buNone/>
            </a:pPr>
            <a:r>
              <a:rPr lang="en-US" sz="5000" dirty="0" err="1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Surat</a:t>
            </a:r>
            <a:r>
              <a:rPr lang="en-US" sz="5000" dirty="0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 </a:t>
            </a:r>
            <a:r>
              <a:rPr lang="en-US" sz="5000" dirty="0" err="1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Tanda</a:t>
            </a:r>
            <a:r>
              <a:rPr lang="en-US" sz="5000" dirty="0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 </a:t>
            </a:r>
            <a:r>
              <a:rPr lang="en-US" sz="5000" dirty="0" err="1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Pendaftaran</a:t>
            </a:r>
            <a:r>
              <a:rPr lang="en-US" sz="5000" dirty="0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 </a:t>
            </a:r>
            <a:r>
              <a:rPr lang="en-US" sz="5000" dirty="0" err="1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Waralaba</a:t>
            </a:r>
            <a:r>
              <a:rPr lang="en-US" sz="5000" dirty="0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 </a:t>
            </a:r>
            <a:br>
              <a:rPr lang="en-US" sz="5000" dirty="0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</a:br>
            <a:r>
              <a:rPr lang="en-US" sz="5000" dirty="0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(STPW)</a:t>
            </a:r>
          </a:p>
          <a:p>
            <a:pPr marL="60325" indent="-60325" algn="r">
              <a:buFont typeface="Wingdings" pitchFamily="2" charset="2"/>
              <a:buNone/>
            </a:pPr>
            <a:endParaRPr lang="en-US" sz="5000" dirty="0" smtClean="0">
              <a:solidFill>
                <a:schemeClr val="accent6">
                  <a:lumMod val="50000"/>
                </a:schemeClr>
              </a:solidFill>
              <a:latin typeface="Britannic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7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525963"/>
          </a:xfrm>
        </p:spPr>
        <p:txBody>
          <a:bodyPr>
            <a:noAutofit/>
          </a:bodyPr>
          <a:lstStyle/>
          <a:p>
            <a:pPr marL="463550" indent="-354013" algn="just"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200" dirty="0" err="1" smtClean="0">
                <a:latin typeface="Britannic Bold" pitchFamily="34" charset="0"/>
              </a:rPr>
              <a:t>Undang-undang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Nomor</a:t>
            </a:r>
            <a:r>
              <a:rPr lang="en-US" sz="2200" dirty="0" smtClean="0">
                <a:latin typeface="Britannic Bold" pitchFamily="34" charset="0"/>
              </a:rPr>
              <a:t> 7 </a:t>
            </a:r>
            <a:r>
              <a:rPr lang="en-US" sz="2200" dirty="0" err="1" smtClean="0">
                <a:latin typeface="Britannic Bold" pitchFamily="34" charset="0"/>
              </a:rPr>
              <a:t>Tahun</a:t>
            </a:r>
            <a:r>
              <a:rPr lang="en-US" sz="2200" dirty="0" smtClean="0">
                <a:latin typeface="Britannic Bold" pitchFamily="34" charset="0"/>
              </a:rPr>
              <a:t> 2014 </a:t>
            </a:r>
            <a:r>
              <a:rPr lang="en-US" sz="2200" dirty="0" err="1" smtClean="0">
                <a:latin typeface="Britannic Bold" pitchFamily="34" charset="0"/>
              </a:rPr>
              <a:t>tentang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Perdagangan</a:t>
            </a:r>
            <a:r>
              <a:rPr lang="en-US" sz="2200" dirty="0" smtClean="0">
                <a:latin typeface="Britannic Bold" pitchFamily="34" charset="0"/>
              </a:rPr>
              <a:t>;</a:t>
            </a:r>
          </a:p>
          <a:p>
            <a:pPr marL="463550" indent="-354013" algn="just"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200" dirty="0" err="1" smtClean="0">
                <a:latin typeface="Britannic Bold" pitchFamily="34" charset="0"/>
              </a:rPr>
              <a:t>Peraturan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Pemerintah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Nomor</a:t>
            </a:r>
            <a:r>
              <a:rPr lang="en-US" sz="2200" dirty="0" smtClean="0">
                <a:latin typeface="Britannic Bold" pitchFamily="34" charset="0"/>
              </a:rPr>
              <a:t> 42 </a:t>
            </a:r>
            <a:r>
              <a:rPr lang="en-US" sz="2200" dirty="0" err="1" smtClean="0">
                <a:latin typeface="Britannic Bold" pitchFamily="34" charset="0"/>
              </a:rPr>
              <a:t>Tahun</a:t>
            </a:r>
            <a:r>
              <a:rPr lang="en-US" sz="2200" dirty="0" smtClean="0">
                <a:latin typeface="Britannic Bold" pitchFamily="34" charset="0"/>
              </a:rPr>
              <a:t> 2007 </a:t>
            </a:r>
            <a:r>
              <a:rPr lang="en-US" sz="2200" dirty="0" err="1" smtClean="0">
                <a:latin typeface="Britannic Bold" pitchFamily="34" charset="0"/>
              </a:rPr>
              <a:t>tentang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Waralaba</a:t>
            </a:r>
            <a:r>
              <a:rPr lang="en-US" sz="2200" dirty="0" smtClean="0">
                <a:latin typeface="Britannic Bold" pitchFamily="34" charset="0"/>
              </a:rPr>
              <a:t>;</a:t>
            </a:r>
          </a:p>
          <a:p>
            <a:pPr marL="463550" indent="-354013" algn="just"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200" dirty="0" err="1" smtClean="0">
                <a:latin typeface="Britannic Bold" pitchFamily="34" charset="0"/>
              </a:rPr>
              <a:t>Peraturan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Menteri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Perdagangan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Nomor</a:t>
            </a:r>
            <a:r>
              <a:rPr lang="en-US" sz="2200" dirty="0">
                <a:latin typeface="Britannic Bold" pitchFamily="34" charset="0"/>
              </a:rPr>
              <a:t> 53 </a:t>
            </a:r>
            <a:r>
              <a:rPr lang="en-US" sz="2200" dirty="0" err="1">
                <a:latin typeface="Britannic Bold" pitchFamily="34" charset="0"/>
              </a:rPr>
              <a:t>Tahun</a:t>
            </a:r>
            <a:r>
              <a:rPr lang="en-US" sz="2200" dirty="0">
                <a:latin typeface="Britannic Bold" pitchFamily="34" charset="0"/>
              </a:rPr>
              <a:t> 2012 </a:t>
            </a:r>
            <a:r>
              <a:rPr lang="en-US" sz="2200" dirty="0" err="1">
                <a:latin typeface="Britannic Bold" pitchFamily="34" charset="0"/>
              </a:rPr>
              <a:t>Tentang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Penyelenggaraan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Waralaba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sebagaimana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diubah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dengan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Peraturan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Menteri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Perdagangan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Nomor</a:t>
            </a:r>
            <a:r>
              <a:rPr lang="en-US" sz="2200" dirty="0" smtClean="0">
                <a:latin typeface="Britannic Bold" pitchFamily="34" charset="0"/>
              </a:rPr>
              <a:t> 57 </a:t>
            </a:r>
            <a:r>
              <a:rPr lang="en-US" sz="2200" dirty="0" err="1" smtClean="0">
                <a:latin typeface="Britannic Bold" pitchFamily="34" charset="0"/>
              </a:rPr>
              <a:t>Tahun</a:t>
            </a:r>
            <a:r>
              <a:rPr lang="en-US" sz="2200" dirty="0" smtClean="0">
                <a:latin typeface="Britannic Bold" pitchFamily="34" charset="0"/>
              </a:rPr>
              <a:t> 2014 </a:t>
            </a:r>
          </a:p>
          <a:p>
            <a:pPr marL="463550" indent="-354013" algn="just"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200" dirty="0" err="1">
                <a:latin typeface="Britannic Bold" pitchFamily="34" charset="0"/>
              </a:rPr>
              <a:t>P</a:t>
            </a:r>
            <a:r>
              <a:rPr lang="en-US" sz="2200" dirty="0" err="1" smtClean="0">
                <a:latin typeface="Britannic Bold" pitchFamily="34" charset="0"/>
              </a:rPr>
              <a:t>eraturan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>
                <a:latin typeface="Britannic Bold" pitchFamily="34" charset="0"/>
              </a:rPr>
              <a:t>Daerah Kota Surabaya </a:t>
            </a:r>
            <a:r>
              <a:rPr lang="en-US" sz="2200" dirty="0" err="1">
                <a:latin typeface="Britannic Bold" pitchFamily="34" charset="0"/>
              </a:rPr>
              <a:t>Nomor</a:t>
            </a:r>
            <a:r>
              <a:rPr lang="en-US" sz="2200" dirty="0">
                <a:latin typeface="Britannic Bold" pitchFamily="34" charset="0"/>
              </a:rPr>
              <a:t> 1 </a:t>
            </a:r>
            <a:r>
              <a:rPr lang="en-US" sz="2200" dirty="0" err="1">
                <a:latin typeface="Britannic Bold" pitchFamily="34" charset="0"/>
              </a:rPr>
              <a:t>Tahun</a:t>
            </a:r>
            <a:r>
              <a:rPr lang="en-US" sz="2200" dirty="0">
                <a:latin typeface="Britannic Bold" pitchFamily="34" charset="0"/>
              </a:rPr>
              <a:t> 2010  </a:t>
            </a:r>
            <a:r>
              <a:rPr lang="en-US" sz="2200" dirty="0" err="1">
                <a:latin typeface="Britannic Bold" pitchFamily="34" charset="0"/>
              </a:rPr>
              <a:t>tentang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Penyelenggaraan</a:t>
            </a:r>
            <a:r>
              <a:rPr lang="en-US" sz="2200" dirty="0">
                <a:latin typeface="Britannic Bold" pitchFamily="34" charset="0"/>
              </a:rPr>
              <a:t> Usaha di </a:t>
            </a:r>
            <a:r>
              <a:rPr lang="en-US" sz="2200" dirty="0" err="1">
                <a:latin typeface="Britannic Bold" pitchFamily="34" charset="0"/>
              </a:rPr>
              <a:t>Bidang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Perdagangan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dan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Perindustrian</a:t>
            </a:r>
            <a:endParaRPr lang="en-US" sz="2200" dirty="0" smtClean="0">
              <a:latin typeface="Britannic Bold" pitchFamily="34" charset="0"/>
            </a:endParaRPr>
          </a:p>
          <a:p>
            <a:pPr marL="463550" indent="-354013" algn="just"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200" dirty="0" err="1" smtClean="0">
                <a:latin typeface="Britannic Bold" pitchFamily="34" charset="0"/>
              </a:rPr>
              <a:t>Peraturan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Walikota</a:t>
            </a:r>
            <a:r>
              <a:rPr lang="en-US" sz="2200" dirty="0">
                <a:latin typeface="Britannic Bold" pitchFamily="34" charset="0"/>
              </a:rPr>
              <a:t> Surabaya </a:t>
            </a:r>
            <a:r>
              <a:rPr lang="en-US" sz="2200" dirty="0" err="1">
                <a:latin typeface="Britannic Bold" pitchFamily="34" charset="0"/>
              </a:rPr>
              <a:t>Nomor</a:t>
            </a:r>
            <a:r>
              <a:rPr lang="en-US" sz="2200" dirty="0">
                <a:latin typeface="Britannic Bold" pitchFamily="34" charset="0"/>
              </a:rPr>
              <a:t> 35 </a:t>
            </a:r>
            <a:r>
              <a:rPr lang="en-US" sz="2200" dirty="0" err="1">
                <a:latin typeface="Britannic Bold" pitchFamily="34" charset="0"/>
              </a:rPr>
              <a:t>Tahun</a:t>
            </a:r>
            <a:r>
              <a:rPr lang="en-US" sz="2200" dirty="0">
                <a:latin typeface="Britannic Bold" pitchFamily="34" charset="0"/>
              </a:rPr>
              <a:t> 2010 </a:t>
            </a:r>
            <a:r>
              <a:rPr lang="en-US" sz="2200" dirty="0" err="1">
                <a:latin typeface="Britannic Bold" pitchFamily="34" charset="0"/>
              </a:rPr>
              <a:t>tentang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Pelayanan</a:t>
            </a:r>
            <a:r>
              <a:rPr lang="en-US" sz="2200" dirty="0">
                <a:latin typeface="Britannic Bold" pitchFamily="34" charset="0"/>
              </a:rPr>
              <a:t> di </a:t>
            </a:r>
            <a:r>
              <a:rPr lang="en-US" sz="2200" dirty="0" err="1">
                <a:latin typeface="Britannic Bold" pitchFamily="34" charset="0"/>
              </a:rPr>
              <a:t>Bidang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Perdagangan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dan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 smtClean="0">
                <a:latin typeface="Britannic Bold" pitchFamily="34" charset="0"/>
              </a:rPr>
              <a:t>Perindustrian</a:t>
            </a:r>
            <a:endParaRPr lang="en-US" sz="2200" dirty="0" smtClean="0">
              <a:latin typeface="Britannic Bold" pitchFamily="34" charset="0"/>
            </a:endParaRPr>
          </a:p>
          <a:p>
            <a:pPr marL="463550" indent="-354013" algn="just"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200" dirty="0" err="1" smtClean="0">
                <a:latin typeface="Britannic Bold" pitchFamily="34" charset="0"/>
              </a:rPr>
              <a:t>Peraturan</a:t>
            </a:r>
            <a:r>
              <a:rPr lang="en-US" sz="2200" dirty="0" smtClean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Walikota</a:t>
            </a:r>
            <a:r>
              <a:rPr lang="en-US" sz="2200" dirty="0">
                <a:latin typeface="Britannic Bold" pitchFamily="34" charset="0"/>
              </a:rPr>
              <a:t> Surabaya </a:t>
            </a:r>
            <a:r>
              <a:rPr lang="en-US" sz="2200" dirty="0" err="1">
                <a:latin typeface="Britannic Bold" pitchFamily="34" charset="0"/>
              </a:rPr>
              <a:t>Nomor</a:t>
            </a:r>
            <a:r>
              <a:rPr lang="en-US" sz="2200" dirty="0">
                <a:latin typeface="Britannic Bold" pitchFamily="34" charset="0"/>
              </a:rPr>
              <a:t> 64 </a:t>
            </a:r>
            <a:r>
              <a:rPr lang="en-US" sz="2200" dirty="0" err="1">
                <a:latin typeface="Britannic Bold" pitchFamily="34" charset="0"/>
              </a:rPr>
              <a:t>Tahun</a:t>
            </a:r>
            <a:r>
              <a:rPr lang="en-US" sz="2200" dirty="0">
                <a:latin typeface="Britannic Bold" pitchFamily="34" charset="0"/>
              </a:rPr>
              <a:t> 2010 </a:t>
            </a:r>
            <a:r>
              <a:rPr lang="en-US" sz="2200" dirty="0" err="1">
                <a:latin typeface="Britannic Bold" pitchFamily="34" charset="0"/>
              </a:rPr>
              <a:t>tentang</a:t>
            </a:r>
            <a:r>
              <a:rPr lang="en-US" sz="2200" dirty="0">
                <a:latin typeface="Britannic Bold" pitchFamily="34" charset="0"/>
              </a:rPr>
              <a:t> Tata Cara </a:t>
            </a:r>
            <a:r>
              <a:rPr lang="en-US" sz="2200" dirty="0" err="1">
                <a:latin typeface="Britannic Bold" pitchFamily="34" charset="0"/>
              </a:rPr>
              <a:t>Pengenaan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Sanksi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Administratif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Pelanggaran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err="1">
                <a:latin typeface="Britannic Bold" pitchFamily="34" charset="0"/>
              </a:rPr>
              <a:t>Peraturan</a:t>
            </a:r>
            <a:r>
              <a:rPr lang="en-US" sz="2200" dirty="0">
                <a:latin typeface="Britannic Bold" pitchFamily="34" charset="0"/>
              </a:rPr>
              <a:t> Daerah Kota Surabaya </a:t>
            </a:r>
            <a:r>
              <a:rPr lang="en-US" sz="2200" dirty="0" err="1">
                <a:latin typeface="Britannic Bold" pitchFamily="34" charset="0"/>
              </a:rPr>
              <a:t>Nomor</a:t>
            </a:r>
            <a:r>
              <a:rPr lang="en-US" sz="2200" dirty="0">
                <a:latin typeface="Britannic Bold" pitchFamily="34" charset="0"/>
              </a:rPr>
              <a:t> 1 </a:t>
            </a:r>
            <a:r>
              <a:rPr lang="en-US" sz="2200" dirty="0" err="1">
                <a:latin typeface="Britannic Bold" pitchFamily="34" charset="0"/>
              </a:rPr>
              <a:t>Tahun</a:t>
            </a:r>
            <a:r>
              <a:rPr lang="en-US" sz="2200" dirty="0">
                <a:latin typeface="Britannic Bold" pitchFamily="34" charset="0"/>
              </a:rPr>
              <a:t> </a:t>
            </a:r>
            <a:r>
              <a:rPr lang="en-US" sz="2200" dirty="0" smtClean="0">
                <a:latin typeface="Britannic Bold" pitchFamily="34" charset="0"/>
              </a:rPr>
              <a:t>2010</a:t>
            </a:r>
            <a:endParaRPr lang="en-US" sz="2200" dirty="0">
              <a:latin typeface="Britannic Bold" pitchFamily="34" charset="0"/>
            </a:endParaRP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>
          <a:xfrm>
            <a:off x="4267200" y="228600"/>
            <a:ext cx="4419600" cy="8683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Bernard MT Condensed" pitchFamily="18" charset="0"/>
              </a:rPr>
              <a:t>DASAR HUKUM STPW</a:t>
            </a:r>
          </a:p>
        </p:txBody>
      </p:sp>
    </p:spTree>
    <p:extLst>
      <p:ext uri="{BB962C8B-B14F-4D97-AF65-F5344CB8AC3E}">
        <p14:creationId xmlns:p14="http://schemas.microsoft.com/office/powerpoint/2010/main" xmlns="" val="13118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381000" y="1600200"/>
            <a:ext cx="8229600" cy="3429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u="sng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600" u="sng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u="sng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hak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khusus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dimiliki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orang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perseorangan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badan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sistem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bisnis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ciri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khas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rangka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memasarkan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jasa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telah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terbukti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berhasil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dimanfaatkan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digunakan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pihak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lain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berdasarkan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perjanjian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600" dirty="0" smtClean="0">
                <a:latin typeface="Britannic Bold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110948" y="533400"/>
            <a:ext cx="4800600" cy="838200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362200" y="533400"/>
            <a:ext cx="624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cs typeface="Aharoni" pitchFamily="2" charset="-79"/>
              </a:rPr>
              <a:t>DEFINISI WARALABA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3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316575"/>
            <a:ext cx="8610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Pemohon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STPW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Dinas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Perdagangan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Kota Surabaya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khusus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</a:p>
          <a:p>
            <a:pPr marL="682625" indent="-341313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Penerima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berasal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negeri</a:t>
            </a:r>
            <a:endParaRPr lang="en-US" sz="2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2625" indent="-341313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Penerima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Lanjutan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berasal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negeri</a:t>
            </a:r>
            <a:endParaRPr lang="en-US" sz="2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2625" indent="-341313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Penerima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Lanjutan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berasal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luar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negeri</a:t>
            </a:r>
            <a:endParaRPr lang="en-US" sz="2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087" y="1676400"/>
            <a:ext cx="8077200" cy="14462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>
                <a:latin typeface="Britannic Bold" pitchFamily="34" charset="0"/>
                <a:cs typeface="+mn-cs"/>
              </a:rPr>
              <a:t>Penerima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Waralaba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adalah</a:t>
            </a:r>
            <a:r>
              <a:rPr lang="en-US" sz="2200" dirty="0">
                <a:latin typeface="Britannic Bold" pitchFamily="34" charset="0"/>
                <a:cs typeface="+mn-cs"/>
              </a:rPr>
              <a:t> orang </a:t>
            </a:r>
            <a:r>
              <a:rPr lang="en-US" sz="2200" dirty="0" err="1">
                <a:latin typeface="Britannic Bold" pitchFamily="34" charset="0"/>
                <a:cs typeface="+mn-cs"/>
              </a:rPr>
              <a:t>perseorangan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atau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badan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usaha</a:t>
            </a:r>
            <a:r>
              <a:rPr lang="en-US" sz="2200" dirty="0">
                <a:latin typeface="Britannic Bold" pitchFamily="34" charset="0"/>
                <a:cs typeface="+mn-cs"/>
              </a:rPr>
              <a:t> yang </a:t>
            </a:r>
            <a:r>
              <a:rPr lang="en-US" sz="2200" dirty="0" err="1">
                <a:latin typeface="Britannic Bold" pitchFamily="34" charset="0"/>
                <a:cs typeface="+mn-cs"/>
              </a:rPr>
              <a:t>diberikan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hak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oleh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pemberi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waralaba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untuk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memanfaatkan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dan</a:t>
            </a:r>
            <a:r>
              <a:rPr lang="en-US" sz="2200" dirty="0">
                <a:latin typeface="Britannic Bold" pitchFamily="34" charset="0"/>
                <a:cs typeface="+mn-cs"/>
              </a:rPr>
              <a:t>/</a:t>
            </a:r>
            <a:r>
              <a:rPr lang="en-US" sz="2200" dirty="0" err="1">
                <a:latin typeface="Britannic Bold" pitchFamily="34" charset="0"/>
                <a:cs typeface="+mn-cs"/>
              </a:rPr>
              <a:t>atau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menggunakan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waralaba</a:t>
            </a:r>
            <a:r>
              <a:rPr lang="en-US" sz="2200" dirty="0">
                <a:latin typeface="Britannic Bold" pitchFamily="34" charset="0"/>
                <a:cs typeface="+mn-cs"/>
              </a:rPr>
              <a:t> yang </a:t>
            </a:r>
            <a:r>
              <a:rPr lang="en-US" sz="2200" dirty="0" err="1">
                <a:latin typeface="Britannic Bold" pitchFamily="34" charset="0"/>
                <a:cs typeface="+mn-cs"/>
              </a:rPr>
              <a:t>dimiliki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pemberi</a:t>
            </a:r>
            <a:r>
              <a:rPr lang="en-US" sz="2200" dirty="0">
                <a:latin typeface="Britannic Bold" pitchFamily="34" charset="0"/>
                <a:cs typeface="+mn-cs"/>
              </a:rPr>
              <a:t> </a:t>
            </a:r>
            <a:r>
              <a:rPr lang="en-US" sz="2200" dirty="0" err="1">
                <a:latin typeface="Britannic Bold" pitchFamily="34" charset="0"/>
                <a:cs typeface="+mn-cs"/>
              </a:rPr>
              <a:t>waralaba</a:t>
            </a:r>
            <a:endParaRPr lang="en-US" sz="2200" dirty="0">
              <a:latin typeface="Britannic Bold" pitchFamily="34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339725"/>
            <a:ext cx="8305800" cy="1108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Pemberi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Penerima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WAJIB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memiliki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Surat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Tanda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Pendaftaran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(STPW)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sebagai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bukti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pendaftaran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perjanjian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0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93071" y="4688086"/>
            <a:ext cx="360759" cy="360164"/>
          </a:xfrm>
          <a:custGeom>
            <a:avLst/>
            <a:gdLst/>
            <a:ahLst/>
            <a:cxnLst/>
            <a:rect l="l" t="t" r="r" b="b"/>
            <a:pathLst>
              <a:path w="384809" h="384175">
                <a:moveTo>
                  <a:pt x="192185" y="384147"/>
                </a:moveTo>
                <a:lnTo>
                  <a:pt x="148177" y="379159"/>
                </a:lnTo>
                <a:lnTo>
                  <a:pt x="107766" y="364772"/>
                </a:lnTo>
                <a:lnTo>
                  <a:pt x="72103" y="342135"/>
                </a:lnTo>
                <a:lnTo>
                  <a:pt x="42342" y="312396"/>
                </a:lnTo>
                <a:lnTo>
                  <a:pt x="19636" y="276705"/>
                </a:lnTo>
                <a:lnTo>
                  <a:pt x="5138" y="236210"/>
                </a:lnTo>
                <a:lnTo>
                  <a:pt x="0" y="192061"/>
                </a:lnTo>
                <a:lnTo>
                  <a:pt x="5138" y="148126"/>
                </a:lnTo>
                <a:lnTo>
                  <a:pt x="19636" y="107770"/>
                </a:lnTo>
                <a:lnTo>
                  <a:pt x="42342" y="72146"/>
                </a:lnTo>
                <a:lnTo>
                  <a:pt x="72103" y="42405"/>
                </a:lnTo>
                <a:lnTo>
                  <a:pt x="107766" y="19698"/>
                </a:lnTo>
                <a:lnTo>
                  <a:pt x="148177" y="5179"/>
                </a:lnTo>
                <a:lnTo>
                  <a:pt x="192185" y="0"/>
                </a:lnTo>
                <a:lnTo>
                  <a:pt x="236290" y="5179"/>
                </a:lnTo>
                <a:lnTo>
                  <a:pt x="276765" y="19698"/>
                </a:lnTo>
                <a:lnTo>
                  <a:pt x="312455" y="42405"/>
                </a:lnTo>
                <a:lnTo>
                  <a:pt x="342211" y="72146"/>
                </a:lnTo>
                <a:lnTo>
                  <a:pt x="364879" y="107770"/>
                </a:lnTo>
                <a:lnTo>
                  <a:pt x="379308" y="148126"/>
                </a:lnTo>
                <a:lnTo>
                  <a:pt x="384345" y="192061"/>
                </a:lnTo>
                <a:lnTo>
                  <a:pt x="379308" y="236218"/>
                </a:lnTo>
                <a:lnTo>
                  <a:pt x="364879" y="276716"/>
                </a:lnTo>
                <a:lnTo>
                  <a:pt x="342211" y="312406"/>
                </a:lnTo>
                <a:lnTo>
                  <a:pt x="312455" y="342143"/>
                </a:lnTo>
                <a:lnTo>
                  <a:pt x="276765" y="364777"/>
                </a:lnTo>
                <a:lnTo>
                  <a:pt x="236290" y="379161"/>
                </a:lnTo>
                <a:lnTo>
                  <a:pt x="192185" y="384147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01374" y="5088893"/>
            <a:ext cx="1101328" cy="598884"/>
          </a:xfrm>
          <a:custGeom>
            <a:avLst/>
            <a:gdLst/>
            <a:ahLst/>
            <a:cxnLst/>
            <a:rect l="l" t="t" r="r" b="b"/>
            <a:pathLst>
              <a:path w="1174750" h="638810">
                <a:moveTo>
                  <a:pt x="168595" y="638232"/>
                </a:moveTo>
                <a:lnTo>
                  <a:pt x="0" y="638232"/>
                </a:lnTo>
                <a:lnTo>
                  <a:pt x="125199" y="177200"/>
                </a:lnTo>
                <a:lnTo>
                  <a:pt x="160652" y="112289"/>
                </a:lnTo>
                <a:lnTo>
                  <a:pt x="190313" y="78935"/>
                </a:lnTo>
                <a:lnTo>
                  <a:pt x="226768" y="48438"/>
                </a:lnTo>
                <a:lnTo>
                  <a:pt x="269144" y="23389"/>
                </a:lnTo>
                <a:lnTo>
                  <a:pt x="316571" y="6379"/>
                </a:lnTo>
                <a:lnTo>
                  <a:pt x="368176" y="0"/>
                </a:lnTo>
                <a:lnTo>
                  <a:pt x="631009" y="0"/>
                </a:lnTo>
                <a:lnTo>
                  <a:pt x="687892" y="5798"/>
                </a:lnTo>
                <a:lnTo>
                  <a:pt x="738751" y="21689"/>
                </a:lnTo>
                <a:lnTo>
                  <a:pt x="783264" y="46017"/>
                </a:lnTo>
                <a:lnTo>
                  <a:pt x="821105" y="77127"/>
                </a:lnTo>
                <a:lnTo>
                  <a:pt x="851951" y="113363"/>
                </a:lnTo>
                <a:lnTo>
                  <a:pt x="875477" y="153070"/>
                </a:lnTo>
                <a:lnTo>
                  <a:pt x="891360" y="194591"/>
                </a:lnTo>
                <a:lnTo>
                  <a:pt x="903219" y="235726"/>
                </a:lnTo>
                <a:lnTo>
                  <a:pt x="911336" y="263514"/>
                </a:lnTo>
                <a:lnTo>
                  <a:pt x="912256" y="266464"/>
                </a:lnTo>
                <a:lnTo>
                  <a:pt x="270253" y="266464"/>
                </a:lnTo>
                <a:lnTo>
                  <a:pt x="168595" y="638232"/>
                </a:lnTo>
                <a:close/>
              </a:path>
              <a:path w="1174750" h="638810">
                <a:moveTo>
                  <a:pt x="1117775" y="275110"/>
                </a:moveTo>
                <a:lnTo>
                  <a:pt x="914950" y="275110"/>
                </a:lnTo>
                <a:lnTo>
                  <a:pt x="1037643" y="128908"/>
                </a:lnTo>
                <a:lnTo>
                  <a:pt x="1068855" y="106896"/>
                </a:lnTo>
                <a:lnTo>
                  <a:pt x="1102081" y="101787"/>
                </a:lnTo>
                <a:lnTo>
                  <a:pt x="1133270" y="110674"/>
                </a:lnTo>
                <a:lnTo>
                  <a:pt x="1158374" y="130650"/>
                </a:lnTo>
                <a:lnTo>
                  <a:pt x="1173342" y="158805"/>
                </a:lnTo>
                <a:lnTo>
                  <a:pt x="1174125" y="192231"/>
                </a:lnTo>
                <a:lnTo>
                  <a:pt x="1156674" y="228022"/>
                </a:lnTo>
                <a:lnTo>
                  <a:pt x="1117775" y="275110"/>
                </a:lnTo>
                <a:close/>
              </a:path>
              <a:path w="1174750" h="638810">
                <a:moveTo>
                  <a:pt x="809556" y="638232"/>
                </a:moveTo>
                <a:lnTo>
                  <a:pt x="211991" y="638232"/>
                </a:lnTo>
                <a:lnTo>
                  <a:pt x="312420" y="266464"/>
                </a:lnTo>
                <a:lnTo>
                  <a:pt x="701705" y="266464"/>
                </a:lnTo>
                <a:lnTo>
                  <a:pt x="809556" y="638232"/>
                </a:lnTo>
                <a:close/>
              </a:path>
              <a:path w="1174750" h="638810">
                <a:moveTo>
                  <a:pt x="883761" y="517781"/>
                </a:moveTo>
                <a:lnTo>
                  <a:pt x="851530" y="510896"/>
                </a:lnTo>
                <a:lnTo>
                  <a:pt x="823822" y="487444"/>
                </a:lnTo>
                <a:lnTo>
                  <a:pt x="803364" y="448602"/>
                </a:lnTo>
                <a:lnTo>
                  <a:pt x="746355" y="266464"/>
                </a:lnTo>
                <a:lnTo>
                  <a:pt x="912256" y="266464"/>
                </a:lnTo>
                <a:lnTo>
                  <a:pt x="914950" y="275110"/>
                </a:lnTo>
                <a:lnTo>
                  <a:pt x="1117775" y="275110"/>
                </a:lnTo>
                <a:lnTo>
                  <a:pt x="950875" y="477145"/>
                </a:lnTo>
                <a:lnTo>
                  <a:pt x="917785" y="506923"/>
                </a:lnTo>
                <a:lnTo>
                  <a:pt x="883761" y="517781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8809" y="4853037"/>
            <a:ext cx="161925" cy="359569"/>
          </a:xfrm>
          <a:custGeom>
            <a:avLst/>
            <a:gdLst/>
            <a:ahLst/>
            <a:cxnLst/>
            <a:rect l="l" t="t" r="r" b="b"/>
            <a:pathLst>
              <a:path w="172720" h="383539">
                <a:moveTo>
                  <a:pt x="172354" y="382944"/>
                </a:moveTo>
                <a:lnTo>
                  <a:pt x="172354" y="0"/>
                </a:lnTo>
                <a:lnTo>
                  <a:pt x="0" y="0"/>
                </a:lnTo>
                <a:lnTo>
                  <a:pt x="0" y="382944"/>
                </a:lnTo>
                <a:lnTo>
                  <a:pt x="172354" y="382944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5370" y="4690343"/>
            <a:ext cx="360759" cy="360164"/>
          </a:xfrm>
          <a:custGeom>
            <a:avLst/>
            <a:gdLst/>
            <a:ahLst/>
            <a:cxnLst/>
            <a:rect l="l" t="t" r="r" b="b"/>
            <a:pathLst>
              <a:path w="384809" h="384175">
                <a:moveTo>
                  <a:pt x="192185" y="384172"/>
                </a:moveTo>
                <a:lnTo>
                  <a:pt x="148220" y="378971"/>
                </a:lnTo>
                <a:lnTo>
                  <a:pt x="107858" y="364434"/>
                </a:lnTo>
                <a:lnTo>
                  <a:pt x="72227" y="341713"/>
                </a:lnTo>
                <a:lnTo>
                  <a:pt x="42474" y="311964"/>
                </a:lnTo>
                <a:lnTo>
                  <a:pt x="19751" y="276340"/>
                </a:lnTo>
                <a:lnTo>
                  <a:pt x="5208" y="235996"/>
                </a:lnTo>
                <a:lnTo>
                  <a:pt x="0" y="192086"/>
                </a:lnTo>
                <a:lnTo>
                  <a:pt x="5209" y="147924"/>
                </a:lnTo>
                <a:lnTo>
                  <a:pt x="19752" y="107414"/>
                </a:lnTo>
                <a:lnTo>
                  <a:pt x="42479" y="71710"/>
                </a:lnTo>
                <a:lnTo>
                  <a:pt x="72237" y="41963"/>
                </a:lnTo>
                <a:lnTo>
                  <a:pt x="107875" y="19327"/>
                </a:lnTo>
                <a:lnTo>
                  <a:pt x="148242" y="4955"/>
                </a:lnTo>
                <a:lnTo>
                  <a:pt x="192185" y="0"/>
                </a:lnTo>
                <a:lnTo>
                  <a:pt x="236361" y="4955"/>
                </a:lnTo>
                <a:lnTo>
                  <a:pt x="276881" y="19327"/>
                </a:lnTo>
                <a:lnTo>
                  <a:pt x="312592" y="41963"/>
                </a:lnTo>
                <a:lnTo>
                  <a:pt x="342345" y="71710"/>
                </a:lnTo>
                <a:lnTo>
                  <a:pt x="364989" y="107414"/>
                </a:lnTo>
                <a:lnTo>
                  <a:pt x="379372" y="147924"/>
                </a:lnTo>
                <a:lnTo>
                  <a:pt x="384345" y="192086"/>
                </a:lnTo>
                <a:lnTo>
                  <a:pt x="379372" y="235998"/>
                </a:lnTo>
                <a:lnTo>
                  <a:pt x="364986" y="276345"/>
                </a:lnTo>
                <a:lnTo>
                  <a:pt x="342337" y="311972"/>
                </a:lnTo>
                <a:lnTo>
                  <a:pt x="312576" y="341724"/>
                </a:lnTo>
                <a:lnTo>
                  <a:pt x="276851" y="364444"/>
                </a:lnTo>
                <a:lnTo>
                  <a:pt x="236361" y="378971"/>
                </a:lnTo>
                <a:lnTo>
                  <a:pt x="192185" y="384172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7895" y="5087741"/>
            <a:ext cx="1078111" cy="1770458"/>
          </a:xfrm>
          <a:custGeom>
            <a:avLst/>
            <a:gdLst/>
            <a:ahLst/>
            <a:cxnLst/>
            <a:rect l="l" t="t" r="r" b="b"/>
            <a:pathLst>
              <a:path w="1149984" h="1888490">
                <a:moveTo>
                  <a:pt x="93595" y="653180"/>
                </a:moveTo>
                <a:lnTo>
                  <a:pt x="61037" y="647702"/>
                </a:lnTo>
                <a:lnTo>
                  <a:pt x="32468" y="631151"/>
                </a:lnTo>
                <a:lnTo>
                  <a:pt x="11064" y="606037"/>
                </a:lnTo>
                <a:lnTo>
                  <a:pt x="0" y="574866"/>
                </a:lnTo>
                <a:lnTo>
                  <a:pt x="2451" y="540146"/>
                </a:lnTo>
                <a:lnTo>
                  <a:pt x="21595" y="504385"/>
                </a:lnTo>
                <a:lnTo>
                  <a:pt x="397266" y="53253"/>
                </a:lnTo>
                <a:lnTo>
                  <a:pt x="441160" y="17590"/>
                </a:lnTo>
                <a:lnTo>
                  <a:pt x="478016" y="4939"/>
                </a:lnTo>
                <a:lnTo>
                  <a:pt x="533671" y="0"/>
                </a:lnTo>
                <a:lnTo>
                  <a:pt x="984929" y="0"/>
                </a:lnTo>
                <a:lnTo>
                  <a:pt x="1039394" y="6668"/>
                </a:lnTo>
                <a:lnTo>
                  <a:pt x="1084981" y="25342"/>
                </a:lnTo>
                <a:lnTo>
                  <a:pt x="1119824" y="54066"/>
                </a:lnTo>
                <a:lnTo>
                  <a:pt x="1142057" y="90886"/>
                </a:lnTo>
                <a:lnTo>
                  <a:pt x="1149814" y="133846"/>
                </a:lnTo>
                <a:lnTo>
                  <a:pt x="1149814" y="193338"/>
                </a:lnTo>
                <a:lnTo>
                  <a:pt x="520008" y="193338"/>
                </a:lnTo>
                <a:lnTo>
                  <a:pt x="157975" y="620890"/>
                </a:lnTo>
                <a:lnTo>
                  <a:pt x="126966" y="645079"/>
                </a:lnTo>
                <a:lnTo>
                  <a:pt x="93595" y="653180"/>
                </a:lnTo>
                <a:close/>
              </a:path>
              <a:path w="1149984" h="1888490">
                <a:moveTo>
                  <a:pt x="678632" y="1888276"/>
                </a:moveTo>
                <a:lnTo>
                  <a:pt x="587948" y="1888276"/>
                </a:lnTo>
                <a:lnTo>
                  <a:pt x="586733" y="1887921"/>
                </a:lnTo>
                <a:lnTo>
                  <a:pt x="560462" y="1871543"/>
                </a:lnTo>
                <a:lnTo>
                  <a:pt x="539244" y="1847392"/>
                </a:lnTo>
                <a:lnTo>
                  <a:pt x="525089" y="1815515"/>
                </a:lnTo>
                <a:lnTo>
                  <a:pt x="520008" y="1775961"/>
                </a:lnTo>
                <a:lnTo>
                  <a:pt x="520008" y="193338"/>
                </a:lnTo>
                <a:lnTo>
                  <a:pt x="1149814" y="193338"/>
                </a:lnTo>
                <a:lnTo>
                  <a:pt x="1149814" y="712610"/>
                </a:lnTo>
                <a:lnTo>
                  <a:pt x="1008494" y="712610"/>
                </a:lnTo>
                <a:lnTo>
                  <a:pt x="1008494" y="882368"/>
                </a:lnTo>
                <a:lnTo>
                  <a:pt x="743155" y="882368"/>
                </a:lnTo>
                <a:lnTo>
                  <a:pt x="743155" y="1780899"/>
                </a:lnTo>
                <a:lnTo>
                  <a:pt x="737831" y="1820273"/>
                </a:lnTo>
                <a:lnTo>
                  <a:pt x="723481" y="1851538"/>
                </a:lnTo>
                <a:lnTo>
                  <a:pt x="702116" y="1874744"/>
                </a:lnTo>
                <a:lnTo>
                  <a:pt x="678632" y="1888276"/>
                </a:lnTo>
                <a:close/>
              </a:path>
              <a:path w="1149984" h="1888490">
                <a:moveTo>
                  <a:pt x="932389" y="1888276"/>
                </a:moveTo>
                <a:lnTo>
                  <a:pt x="862034" y="1888276"/>
                </a:lnTo>
                <a:lnTo>
                  <a:pt x="853553" y="1886012"/>
                </a:lnTo>
                <a:lnTo>
                  <a:pt x="827337" y="1870314"/>
                </a:lnTo>
                <a:lnTo>
                  <a:pt x="806095" y="1846728"/>
                </a:lnTo>
                <a:lnTo>
                  <a:pt x="791826" y="1815271"/>
                </a:lnTo>
                <a:lnTo>
                  <a:pt x="786527" y="1775961"/>
                </a:lnTo>
                <a:lnTo>
                  <a:pt x="786527" y="882368"/>
                </a:lnTo>
                <a:lnTo>
                  <a:pt x="1008494" y="882368"/>
                </a:lnTo>
                <a:lnTo>
                  <a:pt x="1008494" y="1773505"/>
                </a:lnTo>
                <a:lnTo>
                  <a:pt x="1003409" y="1813532"/>
                </a:lnTo>
                <a:lnTo>
                  <a:pt x="968196" y="1869559"/>
                </a:lnTo>
                <a:lnTo>
                  <a:pt x="932389" y="1888276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95566" y="5727925"/>
            <a:ext cx="2303859" cy="204788"/>
          </a:xfrm>
          <a:custGeom>
            <a:avLst/>
            <a:gdLst/>
            <a:ahLst/>
            <a:cxnLst/>
            <a:rect l="l" t="t" r="r" b="b"/>
            <a:pathLst>
              <a:path w="2457450" h="218439">
                <a:moveTo>
                  <a:pt x="2457297" y="218123"/>
                </a:moveTo>
                <a:lnTo>
                  <a:pt x="2457297" y="0"/>
                </a:lnTo>
                <a:lnTo>
                  <a:pt x="0" y="0"/>
                </a:lnTo>
                <a:lnTo>
                  <a:pt x="0" y="218123"/>
                </a:lnTo>
                <a:lnTo>
                  <a:pt x="2457297" y="218123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39154" y="2624035"/>
            <a:ext cx="138327" cy="1387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39154" y="2902824"/>
            <a:ext cx="138327" cy="1386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39154" y="2345303"/>
            <a:ext cx="138327" cy="1386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9154" y="3460141"/>
            <a:ext cx="138327" cy="1387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39182" y="1230486"/>
            <a:ext cx="138299" cy="1386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39154" y="3738908"/>
            <a:ext cx="138327" cy="1386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39154" y="1509211"/>
            <a:ext cx="138327" cy="1387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39154" y="1787965"/>
            <a:ext cx="138327" cy="1387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39154" y="2066535"/>
            <a:ext cx="138327" cy="1386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39154" y="3181556"/>
            <a:ext cx="138327" cy="1384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39154" y="5411225"/>
            <a:ext cx="138327" cy="1387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39154" y="5690034"/>
            <a:ext cx="138327" cy="13867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39154" y="5968542"/>
            <a:ext cx="138327" cy="1386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39154" y="6247310"/>
            <a:ext cx="138327" cy="13870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39154" y="5132486"/>
            <a:ext cx="138327" cy="13868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39154" y="4296436"/>
            <a:ext cx="138327" cy="13867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39154" y="4574965"/>
            <a:ext cx="138327" cy="1386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39154" y="4017683"/>
            <a:ext cx="138327" cy="13870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39154" y="4853691"/>
            <a:ext cx="138327" cy="13870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51199" y="1138236"/>
            <a:ext cx="8492728" cy="367769"/>
          </a:xfrm>
          <a:prstGeom prst="rect">
            <a:avLst/>
          </a:prstGeom>
        </p:spPr>
        <p:txBody>
          <a:bodyPr vert="horz" wrap="square" lIns="0" tIns="13692" rIns="0" bIns="0" rtlCol="0">
            <a:spAutoFit/>
          </a:bodyPr>
          <a:lstStyle/>
          <a:p>
            <a:pPr marL="11906">
              <a:spcBef>
                <a:spcPts val="108"/>
              </a:spcBef>
              <a:tabLst>
                <a:tab pos="5191720" algn="l"/>
              </a:tabLst>
            </a:pPr>
            <a:r>
              <a:rPr sz="3400" b="1" spc="-155" baseline="1157" dirty="0">
                <a:solidFill>
                  <a:srgbClr val="C00000"/>
                </a:solidFill>
                <a:latin typeface="Arial"/>
                <a:cs typeface="Arial"/>
              </a:rPr>
              <a:t>KEMENTERIAN</a:t>
            </a:r>
            <a:r>
              <a:rPr sz="3400" b="1" spc="-260" baseline="1157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400" b="1" spc="-225" baseline="1157" dirty="0">
                <a:solidFill>
                  <a:srgbClr val="C00000"/>
                </a:solidFill>
                <a:latin typeface="Arial"/>
                <a:cs typeface="Arial"/>
              </a:rPr>
              <a:t>PERDAGANGAN</a:t>
            </a:r>
            <a:r>
              <a:rPr sz="3400" b="1" spc="-260" baseline="1157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400" b="1" spc="-175" baseline="1157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2300" b="1" spc="-33" dirty="0">
                <a:solidFill>
                  <a:srgbClr val="C00000"/>
                </a:solidFill>
                <a:latin typeface="Arial"/>
                <a:cs typeface="Arial"/>
              </a:rPr>
              <a:t>PTSP/DINAS </a:t>
            </a:r>
            <a:r>
              <a:rPr sz="2300" b="1" spc="-98" dirty="0">
                <a:solidFill>
                  <a:srgbClr val="C00000"/>
                </a:solidFill>
                <a:latin typeface="Arial"/>
                <a:cs typeface="Arial"/>
              </a:rPr>
              <a:t>KAB/KOTA</a:t>
            </a:r>
            <a:r>
              <a:rPr sz="2300" b="1" spc="-3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endParaRPr sz="23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4279" y="1948173"/>
            <a:ext cx="252413" cy="254198"/>
          </a:xfrm>
          <a:custGeom>
            <a:avLst/>
            <a:gdLst/>
            <a:ahLst/>
            <a:cxnLst/>
            <a:rect l="l" t="t" r="r" b="b"/>
            <a:pathLst>
              <a:path w="269240" h="271144">
                <a:moveTo>
                  <a:pt x="268775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97" y="58741"/>
                </a:lnTo>
                <a:lnTo>
                  <a:pt x="28305" y="28180"/>
                </a:lnTo>
                <a:lnTo>
                  <a:pt x="59003" y="7563"/>
                </a:lnTo>
                <a:lnTo>
                  <a:pt x="96565" y="0"/>
                </a:lnTo>
                <a:lnTo>
                  <a:pt x="268775" y="0"/>
                </a:lnTo>
                <a:lnTo>
                  <a:pt x="268775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4928" y="1948173"/>
            <a:ext cx="3061097" cy="254198"/>
          </a:xfrm>
          <a:custGeom>
            <a:avLst/>
            <a:gdLst/>
            <a:ahLst/>
            <a:cxnLst/>
            <a:rect l="l" t="t" r="r" b="b"/>
            <a:pathLst>
              <a:path w="3265170" h="271144">
                <a:moveTo>
                  <a:pt x="0" y="0"/>
                </a:moveTo>
                <a:lnTo>
                  <a:pt x="3264622" y="0"/>
                </a:lnTo>
                <a:lnTo>
                  <a:pt x="3264622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75263" y="1948173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5" h="271144">
                <a:moveTo>
                  <a:pt x="267004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438" y="0"/>
                </a:lnTo>
                <a:lnTo>
                  <a:pt x="208001" y="7563"/>
                </a:lnTo>
                <a:lnTo>
                  <a:pt x="238699" y="28180"/>
                </a:lnTo>
                <a:lnTo>
                  <a:pt x="259407" y="58741"/>
                </a:lnTo>
                <a:lnTo>
                  <a:pt x="267004" y="96136"/>
                </a:lnTo>
                <a:lnTo>
                  <a:pt x="267004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4279" y="2196030"/>
            <a:ext cx="252413" cy="249436"/>
          </a:xfrm>
          <a:custGeom>
            <a:avLst/>
            <a:gdLst/>
            <a:ahLst/>
            <a:cxnLst/>
            <a:rect l="l" t="t" r="r" b="b"/>
            <a:pathLst>
              <a:path w="269240" h="266064">
                <a:moveTo>
                  <a:pt x="268775" y="265818"/>
                </a:moveTo>
                <a:lnTo>
                  <a:pt x="96565" y="265818"/>
                </a:lnTo>
                <a:lnTo>
                  <a:pt x="59003" y="258255"/>
                </a:lnTo>
                <a:lnTo>
                  <a:pt x="28305" y="237638"/>
                </a:lnTo>
                <a:lnTo>
                  <a:pt x="7597" y="207077"/>
                </a:lnTo>
                <a:lnTo>
                  <a:pt x="0" y="169681"/>
                </a:lnTo>
                <a:lnTo>
                  <a:pt x="0" y="0"/>
                </a:lnTo>
                <a:lnTo>
                  <a:pt x="268775" y="0"/>
                </a:lnTo>
                <a:lnTo>
                  <a:pt x="268775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3074" y="2196030"/>
            <a:ext cx="3002756" cy="249436"/>
          </a:xfrm>
          <a:custGeom>
            <a:avLst/>
            <a:gdLst/>
            <a:ahLst/>
            <a:cxnLst/>
            <a:rect l="l" t="t" r="r" b="b"/>
            <a:pathLst>
              <a:path w="3202940" h="266064">
                <a:moveTo>
                  <a:pt x="0" y="0"/>
                </a:moveTo>
                <a:lnTo>
                  <a:pt x="3202600" y="0"/>
                </a:lnTo>
                <a:lnTo>
                  <a:pt x="3202600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5263" y="2196030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5" h="266064">
                <a:moveTo>
                  <a:pt x="170438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7004" y="0"/>
                </a:lnTo>
                <a:lnTo>
                  <a:pt x="267004" y="169681"/>
                </a:lnTo>
                <a:lnTo>
                  <a:pt x="259407" y="207077"/>
                </a:lnTo>
                <a:lnTo>
                  <a:pt x="238699" y="237638"/>
                </a:lnTo>
                <a:lnTo>
                  <a:pt x="208001" y="258255"/>
                </a:lnTo>
                <a:lnTo>
                  <a:pt x="170438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46279" y="2013794"/>
            <a:ext cx="3061691" cy="282773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700" b="1" spc="-14" dirty="0">
                <a:latin typeface="Arial"/>
                <a:cs typeface="Arial"/>
              </a:rPr>
              <a:t>Pemberi</a:t>
            </a:r>
            <a:r>
              <a:rPr sz="1700" b="1" spc="-15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Waralaba</a:t>
            </a:r>
            <a:r>
              <a:rPr sz="1700" b="1" spc="-145" dirty="0">
                <a:latin typeface="Arial"/>
                <a:cs typeface="Arial"/>
              </a:rPr>
              <a:t> </a:t>
            </a:r>
            <a:r>
              <a:rPr sz="1700" b="1" spc="-33" dirty="0">
                <a:latin typeface="Arial"/>
                <a:cs typeface="Arial"/>
              </a:rPr>
              <a:t>Luar</a:t>
            </a:r>
            <a:r>
              <a:rPr sz="1700" b="1" spc="-145" dirty="0">
                <a:latin typeface="Arial"/>
                <a:cs typeface="Arial"/>
              </a:rPr>
              <a:t> </a:t>
            </a:r>
            <a:r>
              <a:rPr sz="1700" b="1" spc="-9" dirty="0">
                <a:latin typeface="Arial"/>
                <a:cs typeface="Arial"/>
              </a:rPr>
              <a:t>Negeri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82139" y="2832212"/>
            <a:ext cx="252413" cy="254198"/>
          </a:xfrm>
          <a:custGeom>
            <a:avLst/>
            <a:gdLst/>
            <a:ahLst/>
            <a:cxnLst/>
            <a:rect l="l" t="t" r="r" b="b"/>
            <a:pathLst>
              <a:path w="269240" h="271145">
                <a:moveTo>
                  <a:pt x="268775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97" y="58741"/>
                </a:lnTo>
                <a:lnTo>
                  <a:pt x="28305" y="28180"/>
                </a:lnTo>
                <a:lnTo>
                  <a:pt x="59003" y="7563"/>
                </a:lnTo>
                <a:lnTo>
                  <a:pt x="96565" y="0"/>
                </a:lnTo>
                <a:lnTo>
                  <a:pt x="268775" y="0"/>
                </a:lnTo>
                <a:lnTo>
                  <a:pt x="268775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2788" y="2832212"/>
            <a:ext cx="3061097" cy="254198"/>
          </a:xfrm>
          <a:custGeom>
            <a:avLst/>
            <a:gdLst/>
            <a:ahLst/>
            <a:cxnLst/>
            <a:rect l="l" t="t" r="r" b="b"/>
            <a:pathLst>
              <a:path w="3265170" h="271145">
                <a:moveTo>
                  <a:pt x="0" y="0"/>
                </a:moveTo>
                <a:lnTo>
                  <a:pt x="3264622" y="0"/>
                </a:lnTo>
                <a:lnTo>
                  <a:pt x="3264622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93122" y="2832212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5" h="271145">
                <a:moveTo>
                  <a:pt x="267004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438" y="0"/>
                </a:lnTo>
                <a:lnTo>
                  <a:pt x="208001" y="7563"/>
                </a:lnTo>
                <a:lnTo>
                  <a:pt x="238699" y="28180"/>
                </a:lnTo>
                <a:lnTo>
                  <a:pt x="259407" y="58741"/>
                </a:lnTo>
                <a:lnTo>
                  <a:pt x="267004" y="96136"/>
                </a:lnTo>
                <a:lnTo>
                  <a:pt x="267004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2139" y="3080069"/>
            <a:ext cx="252413" cy="249436"/>
          </a:xfrm>
          <a:custGeom>
            <a:avLst/>
            <a:gdLst/>
            <a:ahLst/>
            <a:cxnLst/>
            <a:rect l="l" t="t" r="r" b="b"/>
            <a:pathLst>
              <a:path w="269240" h="266064">
                <a:moveTo>
                  <a:pt x="268775" y="265818"/>
                </a:moveTo>
                <a:lnTo>
                  <a:pt x="96565" y="265818"/>
                </a:lnTo>
                <a:lnTo>
                  <a:pt x="59003" y="258255"/>
                </a:lnTo>
                <a:lnTo>
                  <a:pt x="28305" y="237638"/>
                </a:lnTo>
                <a:lnTo>
                  <a:pt x="7597" y="207077"/>
                </a:lnTo>
                <a:lnTo>
                  <a:pt x="0" y="169681"/>
                </a:lnTo>
                <a:lnTo>
                  <a:pt x="0" y="0"/>
                </a:lnTo>
                <a:lnTo>
                  <a:pt x="268775" y="0"/>
                </a:lnTo>
                <a:lnTo>
                  <a:pt x="268775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30934" y="3080069"/>
            <a:ext cx="3002756" cy="249436"/>
          </a:xfrm>
          <a:custGeom>
            <a:avLst/>
            <a:gdLst/>
            <a:ahLst/>
            <a:cxnLst/>
            <a:rect l="l" t="t" r="r" b="b"/>
            <a:pathLst>
              <a:path w="3202940" h="266064">
                <a:moveTo>
                  <a:pt x="0" y="0"/>
                </a:moveTo>
                <a:lnTo>
                  <a:pt x="3202600" y="0"/>
                </a:lnTo>
                <a:lnTo>
                  <a:pt x="3202600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93122" y="3080069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5" h="266064">
                <a:moveTo>
                  <a:pt x="170438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7004" y="0"/>
                </a:lnTo>
                <a:lnTo>
                  <a:pt x="267004" y="169681"/>
                </a:lnTo>
                <a:lnTo>
                  <a:pt x="259407" y="207077"/>
                </a:lnTo>
                <a:lnTo>
                  <a:pt x="238699" y="237638"/>
                </a:lnTo>
                <a:lnTo>
                  <a:pt x="208001" y="258255"/>
                </a:lnTo>
                <a:lnTo>
                  <a:pt x="170438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44147" y="2897833"/>
            <a:ext cx="3248620" cy="282773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700" b="1" spc="-14" dirty="0">
                <a:latin typeface="Arial"/>
                <a:cs typeface="Arial"/>
              </a:rPr>
              <a:t>Pemberi</a:t>
            </a:r>
            <a:r>
              <a:rPr sz="1700" b="1" spc="-14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Waralaba</a:t>
            </a:r>
            <a:r>
              <a:rPr sz="1700" b="1" spc="-141" dirty="0">
                <a:latin typeface="Arial"/>
                <a:cs typeface="Arial"/>
              </a:rPr>
              <a:t> </a:t>
            </a:r>
            <a:r>
              <a:rPr sz="1700" b="1" spc="-19" dirty="0">
                <a:latin typeface="Arial"/>
                <a:cs typeface="Arial"/>
              </a:rPr>
              <a:t>Dalam</a:t>
            </a:r>
            <a:r>
              <a:rPr sz="1700" b="1" spc="-141" dirty="0">
                <a:latin typeface="Arial"/>
                <a:cs typeface="Arial"/>
              </a:rPr>
              <a:t> </a:t>
            </a:r>
            <a:r>
              <a:rPr sz="1700" b="1" spc="-9" dirty="0">
                <a:latin typeface="Arial"/>
                <a:cs typeface="Arial"/>
              </a:rPr>
              <a:t>Negeri</a:t>
            </a:r>
            <a:endParaRPr sz="17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55536" y="3707321"/>
            <a:ext cx="251817" cy="254198"/>
          </a:xfrm>
          <a:custGeom>
            <a:avLst/>
            <a:gdLst/>
            <a:ahLst/>
            <a:cxnLst/>
            <a:rect l="l" t="t" r="r" b="b"/>
            <a:pathLst>
              <a:path w="268605" h="271145">
                <a:moveTo>
                  <a:pt x="268476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88" y="58741"/>
                </a:lnTo>
                <a:lnTo>
                  <a:pt x="28274" y="28180"/>
                </a:lnTo>
                <a:lnTo>
                  <a:pt x="58937" y="7563"/>
                </a:lnTo>
                <a:lnTo>
                  <a:pt x="96458" y="0"/>
                </a:lnTo>
                <a:lnTo>
                  <a:pt x="268476" y="0"/>
                </a:lnTo>
                <a:lnTo>
                  <a:pt x="268476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5042" y="3707321"/>
            <a:ext cx="3106936" cy="254198"/>
          </a:xfrm>
          <a:custGeom>
            <a:avLst/>
            <a:gdLst/>
            <a:ahLst/>
            <a:cxnLst/>
            <a:rect l="l" t="t" r="r" b="b"/>
            <a:pathLst>
              <a:path w="3314065" h="271145">
                <a:moveTo>
                  <a:pt x="0" y="0"/>
                </a:moveTo>
                <a:lnTo>
                  <a:pt x="3314014" y="0"/>
                </a:lnTo>
                <a:lnTo>
                  <a:pt x="3314014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11076" y="3707321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5" h="271145">
                <a:moveTo>
                  <a:pt x="266707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249" y="0"/>
                </a:lnTo>
                <a:lnTo>
                  <a:pt x="207770" y="7563"/>
                </a:lnTo>
                <a:lnTo>
                  <a:pt x="238433" y="28180"/>
                </a:lnTo>
                <a:lnTo>
                  <a:pt x="259119" y="58741"/>
                </a:lnTo>
                <a:lnTo>
                  <a:pt x="266707" y="96136"/>
                </a:lnTo>
                <a:lnTo>
                  <a:pt x="266707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5536" y="3955178"/>
            <a:ext cx="251817" cy="249436"/>
          </a:xfrm>
          <a:custGeom>
            <a:avLst/>
            <a:gdLst/>
            <a:ahLst/>
            <a:cxnLst/>
            <a:rect l="l" t="t" r="r" b="b"/>
            <a:pathLst>
              <a:path w="268605" h="266064">
                <a:moveTo>
                  <a:pt x="268476" y="265818"/>
                </a:moveTo>
                <a:lnTo>
                  <a:pt x="96458" y="265818"/>
                </a:lnTo>
                <a:lnTo>
                  <a:pt x="58937" y="258255"/>
                </a:lnTo>
                <a:lnTo>
                  <a:pt x="28274" y="237638"/>
                </a:lnTo>
                <a:lnTo>
                  <a:pt x="7588" y="207077"/>
                </a:lnTo>
                <a:lnTo>
                  <a:pt x="0" y="169681"/>
                </a:lnTo>
                <a:lnTo>
                  <a:pt x="0" y="0"/>
                </a:lnTo>
                <a:lnTo>
                  <a:pt x="268476" y="0"/>
                </a:lnTo>
                <a:lnTo>
                  <a:pt x="268476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4068" y="3955178"/>
            <a:ext cx="3048000" cy="249436"/>
          </a:xfrm>
          <a:custGeom>
            <a:avLst/>
            <a:gdLst/>
            <a:ahLst/>
            <a:cxnLst/>
            <a:rect l="l" t="t" r="r" b="b"/>
            <a:pathLst>
              <a:path w="3251200" h="266064">
                <a:moveTo>
                  <a:pt x="0" y="0"/>
                </a:moveTo>
                <a:lnTo>
                  <a:pt x="3251054" y="0"/>
                </a:lnTo>
                <a:lnTo>
                  <a:pt x="3251054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11076" y="3955178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5" h="266064">
                <a:moveTo>
                  <a:pt x="170249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6707" y="0"/>
                </a:lnTo>
                <a:lnTo>
                  <a:pt x="266707" y="169681"/>
                </a:lnTo>
                <a:lnTo>
                  <a:pt x="259119" y="207077"/>
                </a:lnTo>
                <a:lnTo>
                  <a:pt x="238433" y="237638"/>
                </a:lnTo>
                <a:lnTo>
                  <a:pt x="207770" y="258255"/>
                </a:lnTo>
                <a:lnTo>
                  <a:pt x="170249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11677" y="3772942"/>
            <a:ext cx="3184922" cy="282773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700" b="1" spc="-9" dirty="0">
                <a:latin typeface="Arial"/>
                <a:cs typeface="Arial"/>
              </a:rPr>
              <a:t>Penerima</a:t>
            </a:r>
            <a:r>
              <a:rPr sz="1700" b="1" spc="-15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Waralaba</a:t>
            </a:r>
            <a:r>
              <a:rPr sz="1700" b="1" spc="-145" dirty="0">
                <a:latin typeface="Arial"/>
                <a:cs typeface="Arial"/>
              </a:rPr>
              <a:t> </a:t>
            </a:r>
            <a:r>
              <a:rPr sz="1700" b="1" spc="-33" dirty="0">
                <a:latin typeface="Arial"/>
                <a:cs typeface="Arial"/>
              </a:rPr>
              <a:t>Luar</a:t>
            </a:r>
            <a:r>
              <a:rPr sz="1700" b="1" spc="-145" dirty="0">
                <a:latin typeface="Arial"/>
                <a:cs typeface="Arial"/>
              </a:rPr>
              <a:t> </a:t>
            </a:r>
            <a:r>
              <a:rPr sz="1700" b="1" spc="-9" dirty="0">
                <a:latin typeface="Arial"/>
                <a:cs typeface="Arial"/>
              </a:rPr>
              <a:t>Negeri</a:t>
            </a:r>
            <a:endParaRPr sz="17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43164" y="4689587"/>
            <a:ext cx="251817" cy="254198"/>
          </a:xfrm>
          <a:custGeom>
            <a:avLst/>
            <a:gdLst/>
            <a:ahLst/>
            <a:cxnLst/>
            <a:rect l="l" t="t" r="r" b="b"/>
            <a:pathLst>
              <a:path w="268605" h="271145">
                <a:moveTo>
                  <a:pt x="268476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88" y="58741"/>
                </a:lnTo>
                <a:lnTo>
                  <a:pt x="28274" y="28180"/>
                </a:lnTo>
                <a:lnTo>
                  <a:pt x="58937" y="7563"/>
                </a:lnTo>
                <a:lnTo>
                  <a:pt x="96458" y="0"/>
                </a:lnTo>
                <a:lnTo>
                  <a:pt x="268476" y="0"/>
                </a:lnTo>
                <a:lnTo>
                  <a:pt x="268476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1467" y="4689587"/>
            <a:ext cx="3696891" cy="254198"/>
          </a:xfrm>
          <a:custGeom>
            <a:avLst/>
            <a:gdLst/>
            <a:ahLst/>
            <a:cxnLst/>
            <a:rect l="l" t="t" r="r" b="b"/>
            <a:pathLst>
              <a:path w="3943350" h="271145">
                <a:moveTo>
                  <a:pt x="0" y="0"/>
                </a:moveTo>
                <a:lnTo>
                  <a:pt x="3943185" y="0"/>
                </a:lnTo>
                <a:lnTo>
                  <a:pt x="3943185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69870" y="4689587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5" h="271145">
                <a:moveTo>
                  <a:pt x="266707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249" y="0"/>
                </a:lnTo>
                <a:lnTo>
                  <a:pt x="207770" y="7563"/>
                </a:lnTo>
                <a:lnTo>
                  <a:pt x="238433" y="28180"/>
                </a:lnTo>
                <a:lnTo>
                  <a:pt x="259119" y="58741"/>
                </a:lnTo>
                <a:lnTo>
                  <a:pt x="266707" y="96136"/>
                </a:lnTo>
                <a:lnTo>
                  <a:pt x="266707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3164" y="4937444"/>
            <a:ext cx="251817" cy="249436"/>
          </a:xfrm>
          <a:custGeom>
            <a:avLst/>
            <a:gdLst/>
            <a:ahLst/>
            <a:cxnLst/>
            <a:rect l="l" t="t" r="r" b="b"/>
            <a:pathLst>
              <a:path w="268605" h="266064">
                <a:moveTo>
                  <a:pt x="268476" y="265818"/>
                </a:moveTo>
                <a:lnTo>
                  <a:pt x="96458" y="265818"/>
                </a:lnTo>
                <a:lnTo>
                  <a:pt x="58937" y="258255"/>
                </a:lnTo>
                <a:lnTo>
                  <a:pt x="28274" y="237638"/>
                </a:lnTo>
                <a:lnTo>
                  <a:pt x="7588" y="207077"/>
                </a:lnTo>
                <a:lnTo>
                  <a:pt x="0" y="169681"/>
                </a:lnTo>
                <a:lnTo>
                  <a:pt x="0" y="0"/>
                </a:lnTo>
                <a:lnTo>
                  <a:pt x="268476" y="0"/>
                </a:lnTo>
                <a:lnTo>
                  <a:pt x="268476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1699" y="4937444"/>
            <a:ext cx="3626644" cy="249436"/>
          </a:xfrm>
          <a:custGeom>
            <a:avLst/>
            <a:gdLst/>
            <a:ahLst/>
            <a:cxnLst/>
            <a:rect l="l" t="t" r="r" b="b"/>
            <a:pathLst>
              <a:path w="3868420" h="266064">
                <a:moveTo>
                  <a:pt x="0" y="0"/>
                </a:moveTo>
                <a:lnTo>
                  <a:pt x="3868271" y="0"/>
                </a:lnTo>
                <a:lnTo>
                  <a:pt x="3868271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69870" y="4937444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5" h="266064">
                <a:moveTo>
                  <a:pt x="170249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6707" y="0"/>
                </a:lnTo>
                <a:lnTo>
                  <a:pt x="266707" y="169681"/>
                </a:lnTo>
                <a:lnTo>
                  <a:pt x="259119" y="207077"/>
                </a:lnTo>
                <a:lnTo>
                  <a:pt x="238433" y="237638"/>
                </a:lnTo>
                <a:lnTo>
                  <a:pt x="207770" y="258255"/>
                </a:lnTo>
                <a:lnTo>
                  <a:pt x="170249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04678" y="4764138"/>
            <a:ext cx="3999905" cy="282773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700" b="1" spc="-14" dirty="0">
                <a:latin typeface="Arial"/>
                <a:cs typeface="Arial"/>
              </a:rPr>
              <a:t>Pemberi</a:t>
            </a:r>
            <a:r>
              <a:rPr sz="1700" b="1" spc="-141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Waralaba</a:t>
            </a:r>
            <a:r>
              <a:rPr sz="1700" b="1" spc="-136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Lanjutan</a:t>
            </a:r>
            <a:r>
              <a:rPr sz="1700" b="1" spc="-136" dirty="0">
                <a:latin typeface="Arial"/>
                <a:cs typeface="Arial"/>
              </a:rPr>
              <a:t> </a:t>
            </a:r>
            <a:r>
              <a:rPr sz="1700" b="1" spc="-33" dirty="0">
                <a:latin typeface="Arial"/>
                <a:cs typeface="Arial"/>
              </a:rPr>
              <a:t>Luar</a:t>
            </a:r>
            <a:r>
              <a:rPr sz="1700" b="1" spc="-136" dirty="0">
                <a:latin typeface="Arial"/>
                <a:cs typeface="Arial"/>
              </a:rPr>
              <a:t> </a:t>
            </a:r>
            <a:r>
              <a:rPr sz="1700" b="1" spc="-9" dirty="0">
                <a:latin typeface="Arial"/>
                <a:cs typeface="Arial"/>
              </a:rPr>
              <a:t>Negeri</a:t>
            </a:r>
            <a:endParaRPr sz="17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35868" y="5618274"/>
            <a:ext cx="251817" cy="254198"/>
          </a:xfrm>
          <a:custGeom>
            <a:avLst/>
            <a:gdLst/>
            <a:ahLst/>
            <a:cxnLst/>
            <a:rect l="l" t="t" r="r" b="b"/>
            <a:pathLst>
              <a:path w="268605" h="271145">
                <a:moveTo>
                  <a:pt x="268552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90" y="58741"/>
                </a:lnTo>
                <a:lnTo>
                  <a:pt x="28282" y="28180"/>
                </a:lnTo>
                <a:lnTo>
                  <a:pt x="58954" y="7563"/>
                </a:lnTo>
                <a:lnTo>
                  <a:pt x="96485" y="0"/>
                </a:lnTo>
                <a:lnTo>
                  <a:pt x="268552" y="0"/>
                </a:lnTo>
                <a:lnTo>
                  <a:pt x="268552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8445" y="5618274"/>
            <a:ext cx="4001691" cy="254198"/>
          </a:xfrm>
          <a:custGeom>
            <a:avLst/>
            <a:gdLst/>
            <a:ahLst/>
            <a:cxnLst/>
            <a:rect l="l" t="t" r="r" b="b"/>
            <a:pathLst>
              <a:path w="4268470" h="271145">
                <a:moveTo>
                  <a:pt x="0" y="0"/>
                </a:moveTo>
                <a:lnTo>
                  <a:pt x="4267928" y="0"/>
                </a:lnTo>
                <a:lnTo>
                  <a:pt x="4267928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257465" y="5618274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5" h="271145">
                <a:moveTo>
                  <a:pt x="266783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297" y="0"/>
                </a:lnTo>
                <a:lnTo>
                  <a:pt x="207829" y="7563"/>
                </a:lnTo>
                <a:lnTo>
                  <a:pt x="238501" y="28180"/>
                </a:lnTo>
                <a:lnTo>
                  <a:pt x="259192" y="58741"/>
                </a:lnTo>
                <a:lnTo>
                  <a:pt x="266783" y="96136"/>
                </a:lnTo>
                <a:lnTo>
                  <a:pt x="266783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5868" y="5866131"/>
            <a:ext cx="251817" cy="249436"/>
          </a:xfrm>
          <a:custGeom>
            <a:avLst/>
            <a:gdLst/>
            <a:ahLst/>
            <a:cxnLst/>
            <a:rect l="l" t="t" r="r" b="b"/>
            <a:pathLst>
              <a:path w="268605" h="266065">
                <a:moveTo>
                  <a:pt x="268552" y="265818"/>
                </a:moveTo>
                <a:lnTo>
                  <a:pt x="96485" y="265818"/>
                </a:lnTo>
                <a:lnTo>
                  <a:pt x="58954" y="258255"/>
                </a:lnTo>
                <a:lnTo>
                  <a:pt x="28282" y="237638"/>
                </a:lnTo>
                <a:lnTo>
                  <a:pt x="7590" y="207077"/>
                </a:lnTo>
                <a:lnTo>
                  <a:pt x="0" y="169681"/>
                </a:lnTo>
                <a:lnTo>
                  <a:pt x="0" y="0"/>
                </a:lnTo>
                <a:lnTo>
                  <a:pt x="268552" y="0"/>
                </a:lnTo>
                <a:lnTo>
                  <a:pt x="268552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4460" y="5866131"/>
            <a:ext cx="3925491" cy="249436"/>
          </a:xfrm>
          <a:custGeom>
            <a:avLst/>
            <a:gdLst/>
            <a:ahLst/>
            <a:cxnLst/>
            <a:rect l="l" t="t" r="r" b="b"/>
            <a:pathLst>
              <a:path w="4187190" h="266065">
                <a:moveTo>
                  <a:pt x="0" y="0"/>
                </a:moveTo>
                <a:lnTo>
                  <a:pt x="4186845" y="0"/>
                </a:lnTo>
                <a:lnTo>
                  <a:pt x="4186845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57465" y="5866131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5" h="266065">
                <a:moveTo>
                  <a:pt x="170297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6783" y="0"/>
                </a:lnTo>
                <a:lnTo>
                  <a:pt x="266783" y="169681"/>
                </a:lnTo>
                <a:lnTo>
                  <a:pt x="259192" y="207077"/>
                </a:lnTo>
                <a:lnTo>
                  <a:pt x="238501" y="237638"/>
                </a:lnTo>
                <a:lnTo>
                  <a:pt x="207829" y="258255"/>
                </a:lnTo>
                <a:lnTo>
                  <a:pt x="170297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28497" y="5683895"/>
            <a:ext cx="4186833" cy="282773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700" b="1" spc="-14" dirty="0">
                <a:latin typeface="Arial"/>
                <a:cs typeface="Arial"/>
              </a:rPr>
              <a:t>Pemberi</a:t>
            </a:r>
            <a:r>
              <a:rPr sz="1700" b="1" spc="-136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Waralaba</a:t>
            </a:r>
            <a:r>
              <a:rPr sz="1700" b="1" spc="-131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Lanjutan</a:t>
            </a:r>
            <a:r>
              <a:rPr sz="1700" b="1" spc="-131" dirty="0">
                <a:latin typeface="Arial"/>
                <a:cs typeface="Arial"/>
              </a:rPr>
              <a:t> </a:t>
            </a:r>
            <a:r>
              <a:rPr sz="1700" b="1" spc="-19" dirty="0">
                <a:latin typeface="Arial"/>
                <a:cs typeface="Arial"/>
              </a:rPr>
              <a:t>Dalam</a:t>
            </a:r>
            <a:r>
              <a:rPr sz="1700" b="1" spc="-136" dirty="0">
                <a:latin typeface="Arial"/>
                <a:cs typeface="Arial"/>
              </a:rPr>
              <a:t> </a:t>
            </a:r>
            <a:r>
              <a:rPr sz="1700" b="1" spc="-9" dirty="0">
                <a:latin typeface="Arial"/>
                <a:cs typeface="Arial"/>
              </a:rPr>
              <a:t>Negeri</a:t>
            </a:r>
            <a:endParaRPr sz="17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252370" y="1948173"/>
            <a:ext cx="252413" cy="254198"/>
          </a:xfrm>
          <a:custGeom>
            <a:avLst/>
            <a:gdLst/>
            <a:ahLst/>
            <a:cxnLst/>
            <a:rect l="l" t="t" r="r" b="b"/>
            <a:pathLst>
              <a:path w="269239" h="271144">
                <a:moveTo>
                  <a:pt x="268775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97" y="58741"/>
                </a:lnTo>
                <a:lnTo>
                  <a:pt x="28305" y="28180"/>
                </a:lnTo>
                <a:lnTo>
                  <a:pt x="59003" y="7563"/>
                </a:lnTo>
                <a:lnTo>
                  <a:pt x="96565" y="0"/>
                </a:lnTo>
                <a:lnTo>
                  <a:pt x="268775" y="0"/>
                </a:lnTo>
                <a:lnTo>
                  <a:pt x="268775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443014" y="1948173"/>
            <a:ext cx="3061097" cy="254198"/>
          </a:xfrm>
          <a:custGeom>
            <a:avLst/>
            <a:gdLst/>
            <a:ahLst/>
            <a:cxnLst/>
            <a:rect l="l" t="t" r="r" b="b"/>
            <a:pathLst>
              <a:path w="3265170" h="271144">
                <a:moveTo>
                  <a:pt x="0" y="0"/>
                </a:moveTo>
                <a:lnTo>
                  <a:pt x="3264622" y="0"/>
                </a:lnTo>
                <a:lnTo>
                  <a:pt x="3264622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463349" y="1948173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4" h="271144">
                <a:moveTo>
                  <a:pt x="267004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438" y="0"/>
                </a:lnTo>
                <a:lnTo>
                  <a:pt x="208001" y="7563"/>
                </a:lnTo>
                <a:lnTo>
                  <a:pt x="238699" y="28180"/>
                </a:lnTo>
                <a:lnTo>
                  <a:pt x="259407" y="58741"/>
                </a:lnTo>
                <a:lnTo>
                  <a:pt x="267004" y="96136"/>
                </a:lnTo>
                <a:lnTo>
                  <a:pt x="267004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52370" y="2196030"/>
            <a:ext cx="252413" cy="249436"/>
          </a:xfrm>
          <a:custGeom>
            <a:avLst/>
            <a:gdLst/>
            <a:ahLst/>
            <a:cxnLst/>
            <a:rect l="l" t="t" r="r" b="b"/>
            <a:pathLst>
              <a:path w="269239" h="266064">
                <a:moveTo>
                  <a:pt x="268775" y="265818"/>
                </a:moveTo>
                <a:lnTo>
                  <a:pt x="96565" y="265818"/>
                </a:lnTo>
                <a:lnTo>
                  <a:pt x="59003" y="258255"/>
                </a:lnTo>
                <a:lnTo>
                  <a:pt x="28305" y="237638"/>
                </a:lnTo>
                <a:lnTo>
                  <a:pt x="7597" y="207077"/>
                </a:lnTo>
                <a:lnTo>
                  <a:pt x="0" y="169681"/>
                </a:lnTo>
                <a:lnTo>
                  <a:pt x="0" y="0"/>
                </a:lnTo>
                <a:lnTo>
                  <a:pt x="268775" y="0"/>
                </a:lnTo>
                <a:lnTo>
                  <a:pt x="268775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01160" y="2196030"/>
            <a:ext cx="3002756" cy="249436"/>
          </a:xfrm>
          <a:custGeom>
            <a:avLst/>
            <a:gdLst/>
            <a:ahLst/>
            <a:cxnLst/>
            <a:rect l="l" t="t" r="r" b="b"/>
            <a:pathLst>
              <a:path w="3202940" h="266064">
                <a:moveTo>
                  <a:pt x="0" y="0"/>
                </a:moveTo>
                <a:lnTo>
                  <a:pt x="3202600" y="0"/>
                </a:lnTo>
                <a:lnTo>
                  <a:pt x="3202600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63349" y="2196030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4" h="266064">
                <a:moveTo>
                  <a:pt x="170438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7004" y="0"/>
                </a:lnTo>
                <a:lnTo>
                  <a:pt x="267004" y="169681"/>
                </a:lnTo>
                <a:lnTo>
                  <a:pt x="259407" y="207077"/>
                </a:lnTo>
                <a:lnTo>
                  <a:pt x="238699" y="237638"/>
                </a:lnTo>
                <a:lnTo>
                  <a:pt x="208001" y="258255"/>
                </a:lnTo>
                <a:lnTo>
                  <a:pt x="170438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297490" y="2013794"/>
            <a:ext cx="3371254" cy="282773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700" b="1" spc="-9" dirty="0">
                <a:latin typeface="Arial"/>
                <a:cs typeface="Arial"/>
              </a:rPr>
              <a:t>Penerima</a:t>
            </a:r>
            <a:r>
              <a:rPr sz="1700" b="1" spc="-14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Waralaba</a:t>
            </a:r>
            <a:r>
              <a:rPr sz="1700" b="1" spc="-141" dirty="0">
                <a:latin typeface="Arial"/>
                <a:cs typeface="Arial"/>
              </a:rPr>
              <a:t> </a:t>
            </a:r>
            <a:r>
              <a:rPr sz="1700" b="1" spc="-19" dirty="0">
                <a:latin typeface="Arial"/>
                <a:cs typeface="Arial"/>
              </a:rPr>
              <a:t>Dalam</a:t>
            </a:r>
            <a:r>
              <a:rPr sz="1700" b="1" spc="-141" dirty="0">
                <a:latin typeface="Arial"/>
                <a:cs typeface="Arial"/>
              </a:rPr>
              <a:t> </a:t>
            </a:r>
            <a:r>
              <a:rPr sz="1700" b="1" spc="-9" dirty="0">
                <a:latin typeface="Arial"/>
                <a:cs typeface="Arial"/>
              </a:rPr>
              <a:t>Negeri</a:t>
            </a:r>
            <a:endParaRPr sz="17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949106" y="2832212"/>
            <a:ext cx="251817" cy="254198"/>
          </a:xfrm>
          <a:custGeom>
            <a:avLst/>
            <a:gdLst/>
            <a:ahLst/>
            <a:cxnLst/>
            <a:rect l="l" t="t" r="r" b="b"/>
            <a:pathLst>
              <a:path w="268604" h="271145">
                <a:moveTo>
                  <a:pt x="268476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88" y="58741"/>
                </a:lnTo>
                <a:lnTo>
                  <a:pt x="28274" y="28180"/>
                </a:lnTo>
                <a:lnTo>
                  <a:pt x="58937" y="7563"/>
                </a:lnTo>
                <a:lnTo>
                  <a:pt x="96458" y="0"/>
                </a:lnTo>
                <a:lnTo>
                  <a:pt x="268476" y="0"/>
                </a:lnTo>
                <a:lnTo>
                  <a:pt x="268476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27412" y="2832212"/>
            <a:ext cx="3696891" cy="254198"/>
          </a:xfrm>
          <a:custGeom>
            <a:avLst/>
            <a:gdLst/>
            <a:ahLst/>
            <a:cxnLst/>
            <a:rect l="l" t="t" r="r" b="b"/>
            <a:pathLst>
              <a:path w="3943350" h="271145">
                <a:moveTo>
                  <a:pt x="0" y="0"/>
                </a:moveTo>
                <a:lnTo>
                  <a:pt x="3943185" y="0"/>
                </a:lnTo>
                <a:lnTo>
                  <a:pt x="3943185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75815" y="2832212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4" h="271145">
                <a:moveTo>
                  <a:pt x="266707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249" y="0"/>
                </a:lnTo>
                <a:lnTo>
                  <a:pt x="207770" y="7563"/>
                </a:lnTo>
                <a:lnTo>
                  <a:pt x="238433" y="28180"/>
                </a:lnTo>
                <a:lnTo>
                  <a:pt x="259119" y="58741"/>
                </a:lnTo>
                <a:lnTo>
                  <a:pt x="266707" y="96136"/>
                </a:lnTo>
                <a:lnTo>
                  <a:pt x="266707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49106" y="3080069"/>
            <a:ext cx="251817" cy="249436"/>
          </a:xfrm>
          <a:custGeom>
            <a:avLst/>
            <a:gdLst/>
            <a:ahLst/>
            <a:cxnLst/>
            <a:rect l="l" t="t" r="r" b="b"/>
            <a:pathLst>
              <a:path w="268604" h="266064">
                <a:moveTo>
                  <a:pt x="268476" y="265818"/>
                </a:moveTo>
                <a:lnTo>
                  <a:pt x="96458" y="265818"/>
                </a:lnTo>
                <a:lnTo>
                  <a:pt x="58937" y="258255"/>
                </a:lnTo>
                <a:lnTo>
                  <a:pt x="28274" y="237638"/>
                </a:lnTo>
                <a:lnTo>
                  <a:pt x="7588" y="207077"/>
                </a:lnTo>
                <a:lnTo>
                  <a:pt x="0" y="169681"/>
                </a:lnTo>
                <a:lnTo>
                  <a:pt x="0" y="0"/>
                </a:lnTo>
                <a:lnTo>
                  <a:pt x="268476" y="0"/>
                </a:lnTo>
                <a:lnTo>
                  <a:pt x="268476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97644" y="3080069"/>
            <a:ext cx="3626644" cy="249436"/>
          </a:xfrm>
          <a:custGeom>
            <a:avLst/>
            <a:gdLst/>
            <a:ahLst/>
            <a:cxnLst/>
            <a:rect l="l" t="t" r="r" b="b"/>
            <a:pathLst>
              <a:path w="3868420" h="266064">
                <a:moveTo>
                  <a:pt x="0" y="0"/>
                </a:moveTo>
                <a:lnTo>
                  <a:pt x="3868271" y="0"/>
                </a:lnTo>
                <a:lnTo>
                  <a:pt x="3868271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75815" y="3080069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4" h="266064">
                <a:moveTo>
                  <a:pt x="170249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6707" y="0"/>
                </a:lnTo>
                <a:lnTo>
                  <a:pt x="266707" y="169681"/>
                </a:lnTo>
                <a:lnTo>
                  <a:pt x="259119" y="207077"/>
                </a:lnTo>
                <a:lnTo>
                  <a:pt x="238433" y="237638"/>
                </a:lnTo>
                <a:lnTo>
                  <a:pt x="207770" y="258255"/>
                </a:lnTo>
                <a:lnTo>
                  <a:pt x="170249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150430" y="2903994"/>
            <a:ext cx="3665339" cy="244057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500" b="1" spc="-9" dirty="0">
                <a:latin typeface="Arial"/>
                <a:cs typeface="Arial"/>
              </a:rPr>
              <a:t>Penerima</a:t>
            </a:r>
            <a:r>
              <a:rPr sz="1500" b="1" spc="-122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Waralaba</a:t>
            </a:r>
            <a:r>
              <a:rPr sz="1500" b="1" spc="-122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Lanjutan</a:t>
            </a:r>
            <a:r>
              <a:rPr sz="1500" b="1" spc="-122" dirty="0">
                <a:latin typeface="Arial"/>
                <a:cs typeface="Arial"/>
              </a:rPr>
              <a:t> </a:t>
            </a:r>
            <a:r>
              <a:rPr sz="1500" b="1" spc="-33" dirty="0">
                <a:latin typeface="Arial"/>
                <a:cs typeface="Arial"/>
              </a:rPr>
              <a:t>Luar</a:t>
            </a:r>
            <a:r>
              <a:rPr sz="1500" b="1" spc="-122" dirty="0">
                <a:latin typeface="Arial"/>
                <a:cs typeface="Arial"/>
              </a:rPr>
              <a:t> </a:t>
            </a:r>
            <a:r>
              <a:rPr sz="1500" b="1" spc="-9" dirty="0">
                <a:latin typeface="Arial"/>
                <a:cs typeface="Arial"/>
              </a:rPr>
              <a:t>Negeri</a:t>
            </a:r>
            <a:endParaRPr sz="15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958036" y="3707321"/>
            <a:ext cx="251817" cy="254198"/>
          </a:xfrm>
          <a:custGeom>
            <a:avLst/>
            <a:gdLst/>
            <a:ahLst/>
            <a:cxnLst/>
            <a:rect l="l" t="t" r="r" b="b"/>
            <a:pathLst>
              <a:path w="268604" h="271145">
                <a:moveTo>
                  <a:pt x="268476" y="271106"/>
                </a:moveTo>
                <a:lnTo>
                  <a:pt x="0" y="271106"/>
                </a:lnTo>
                <a:lnTo>
                  <a:pt x="0" y="96136"/>
                </a:lnTo>
                <a:lnTo>
                  <a:pt x="7588" y="58741"/>
                </a:lnTo>
                <a:lnTo>
                  <a:pt x="28274" y="28180"/>
                </a:lnTo>
                <a:lnTo>
                  <a:pt x="58937" y="7563"/>
                </a:lnTo>
                <a:lnTo>
                  <a:pt x="96458" y="0"/>
                </a:lnTo>
                <a:lnTo>
                  <a:pt x="268476" y="0"/>
                </a:lnTo>
                <a:lnTo>
                  <a:pt x="268476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36342" y="3707321"/>
            <a:ext cx="3696891" cy="254198"/>
          </a:xfrm>
          <a:custGeom>
            <a:avLst/>
            <a:gdLst/>
            <a:ahLst/>
            <a:cxnLst/>
            <a:rect l="l" t="t" r="r" b="b"/>
            <a:pathLst>
              <a:path w="3943350" h="271145">
                <a:moveTo>
                  <a:pt x="0" y="0"/>
                </a:moveTo>
                <a:lnTo>
                  <a:pt x="3943185" y="0"/>
                </a:lnTo>
                <a:lnTo>
                  <a:pt x="3943185" y="271106"/>
                </a:lnTo>
                <a:lnTo>
                  <a:pt x="0" y="271106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784745" y="3707321"/>
            <a:ext cx="250627" cy="254198"/>
          </a:xfrm>
          <a:custGeom>
            <a:avLst/>
            <a:gdLst/>
            <a:ahLst/>
            <a:cxnLst/>
            <a:rect l="l" t="t" r="r" b="b"/>
            <a:pathLst>
              <a:path w="267334" h="271145">
                <a:moveTo>
                  <a:pt x="266707" y="271106"/>
                </a:moveTo>
                <a:lnTo>
                  <a:pt x="0" y="271106"/>
                </a:lnTo>
                <a:lnTo>
                  <a:pt x="0" y="0"/>
                </a:lnTo>
                <a:lnTo>
                  <a:pt x="170249" y="0"/>
                </a:lnTo>
                <a:lnTo>
                  <a:pt x="207770" y="7563"/>
                </a:lnTo>
                <a:lnTo>
                  <a:pt x="238433" y="28180"/>
                </a:lnTo>
                <a:lnTo>
                  <a:pt x="259119" y="58741"/>
                </a:lnTo>
                <a:lnTo>
                  <a:pt x="266707" y="96136"/>
                </a:lnTo>
                <a:lnTo>
                  <a:pt x="266707" y="271106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58036" y="3955178"/>
            <a:ext cx="251817" cy="249436"/>
          </a:xfrm>
          <a:custGeom>
            <a:avLst/>
            <a:gdLst/>
            <a:ahLst/>
            <a:cxnLst/>
            <a:rect l="l" t="t" r="r" b="b"/>
            <a:pathLst>
              <a:path w="268604" h="266064">
                <a:moveTo>
                  <a:pt x="268476" y="265818"/>
                </a:moveTo>
                <a:lnTo>
                  <a:pt x="96458" y="265818"/>
                </a:lnTo>
                <a:lnTo>
                  <a:pt x="58937" y="258255"/>
                </a:lnTo>
                <a:lnTo>
                  <a:pt x="28274" y="237638"/>
                </a:lnTo>
                <a:lnTo>
                  <a:pt x="7588" y="207077"/>
                </a:lnTo>
                <a:lnTo>
                  <a:pt x="0" y="169681"/>
                </a:lnTo>
                <a:lnTo>
                  <a:pt x="0" y="0"/>
                </a:lnTo>
                <a:lnTo>
                  <a:pt x="268476" y="0"/>
                </a:lnTo>
                <a:lnTo>
                  <a:pt x="268476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06574" y="3955178"/>
            <a:ext cx="3626644" cy="249436"/>
          </a:xfrm>
          <a:custGeom>
            <a:avLst/>
            <a:gdLst/>
            <a:ahLst/>
            <a:cxnLst/>
            <a:rect l="l" t="t" r="r" b="b"/>
            <a:pathLst>
              <a:path w="3868420" h="266064">
                <a:moveTo>
                  <a:pt x="0" y="0"/>
                </a:moveTo>
                <a:lnTo>
                  <a:pt x="3868271" y="0"/>
                </a:lnTo>
                <a:lnTo>
                  <a:pt x="3868271" y="265818"/>
                </a:lnTo>
                <a:lnTo>
                  <a:pt x="0" y="265818"/>
                </a:lnTo>
                <a:lnTo>
                  <a:pt x="0" y="0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84745" y="3955178"/>
            <a:ext cx="250627" cy="249436"/>
          </a:xfrm>
          <a:custGeom>
            <a:avLst/>
            <a:gdLst/>
            <a:ahLst/>
            <a:cxnLst/>
            <a:rect l="l" t="t" r="r" b="b"/>
            <a:pathLst>
              <a:path w="267334" h="266064">
                <a:moveTo>
                  <a:pt x="170249" y="265818"/>
                </a:moveTo>
                <a:lnTo>
                  <a:pt x="0" y="265818"/>
                </a:lnTo>
                <a:lnTo>
                  <a:pt x="0" y="0"/>
                </a:lnTo>
                <a:lnTo>
                  <a:pt x="266707" y="0"/>
                </a:lnTo>
                <a:lnTo>
                  <a:pt x="266707" y="169681"/>
                </a:lnTo>
                <a:lnTo>
                  <a:pt x="259119" y="207077"/>
                </a:lnTo>
                <a:lnTo>
                  <a:pt x="238433" y="237638"/>
                </a:lnTo>
                <a:lnTo>
                  <a:pt x="207770" y="258255"/>
                </a:lnTo>
                <a:lnTo>
                  <a:pt x="170249" y="265818"/>
                </a:lnTo>
                <a:close/>
              </a:path>
            </a:pathLst>
          </a:custGeom>
          <a:solidFill>
            <a:srgbClr val="EDB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082340" y="3814822"/>
            <a:ext cx="3831431" cy="244057"/>
          </a:xfrm>
          <a:prstGeom prst="rect">
            <a:avLst/>
          </a:prstGeom>
        </p:spPr>
        <p:txBody>
          <a:bodyPr vert="horz" wrap="square" lIns="0" tIns="13097" rIns="0" bIns="0" rtlCol="0">
            <a:spAutoFit/>
          </a:bodyPr>
          <a:lstStyle/>
          <a:p>
            <a:pPr marL="11906">
              <a:spcBef>
                <a:spcPts val="103"/>
              </a:spcBef>
            </a:pPr>
            <a:r>
              <a:rPr sz="1500" b="1" spc="-9" dirty="0">
                <a:latin typeface="Arial"/>
                <a:cs typeface="Arial"/>
              </a:rPr>
              <a:t>Penerima</a:t>
            </a:r>
            <a:r>
              <a:rPr sz="1500" b="1" spc="-127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Waralaba</a:t>
            </a:r>
            <a:r>
              <a:rPr sz="1500" b="1" spc="-127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Lanjutan</a:t>
            </a:r>
            <a:r>
              <a:rPr sz="1500" b="1" spc="-122" dirty="0">
                <a:latin typeface="Arial"/>
                <a:cs typeface="Arial"/>
              </a:rPr>
              <a:t> </a:t>
            </a:r>
            <a:r>
              <a:rPr sz="1500" b="1" spc="-14" dirty="0">
                <a:latin typeface="Arial"/>
                <a:cs typeface="Arial"/>
              </a:rPr>
              <a:t>Dalam</a:t>
            </a:r>
            <a:r>
              <a:rPr sz="1500" b="1" spc="-127" dirty="0">
                <a:latin typeface="Arial"/>
                <a:cs typeface="Arial"/>
              </a:rPr>
              <a:t> </a:t>
            </a:r>
            <a:r>
              <a:rPr sz="1500" b="1" spc="-9" dirty="0">
                <a:latin typeface="Arial"/>
                <a:cs typeface="Arial"/>
              </a:rPr>
              <a:t>Negeri</a:t>
            </a:r>
            <a:endParaRPr sz="15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598143" y="887989"/>
            <a:ext cx="4297561" cy="0"/>
          </a:xfrm>
          <a:custGeom>
            <a:avLst/>
            <a:gdLst/>
            <a:ahLst/>
            <a:cxnLst/>
            <a:rect l="l" t="t" r="r" b="b"/>
            <a:pathLst>
              <a:path w="4584065">
                <a:moveTo>
                  <a:pt x="0" y="0"/>
                </a:moveTo>
                <a:lnTo>
                  <a:pt x="4583451" y="0"/>
                </a:lnTo>
              </a:path>
            </a:pathLst>
          </a:custGeom>
          <a:ln w="26984">
            <a:solidFill>
              <a:srgbClr val="3588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98143" y="180168"/>
            <a:ext cx="4297561" cy="0"/>
          </a:xfrm>
          <a:custGeom>
            <a:avLst/>
            <a:gdLst/>
            <a:ahLst/>
            <a:cxnLst/>
            <a:rect l="l" t="t" r="r" b="b"/>
            <a:pathLst>
              <a:path w="4584065">
                <a:moveTo>
                  <a:pt x="0" y="0"/>
                </a:moveTo>
                <a:lnTo>
                  <a:pt x="4583451" y="0"/>
                </a:lnTo>
              </a:path>
            </a:pathLst>
          </a:custGeom>
          <a:ln w="26926">
            <a:solidFill>
              <a:srgbClr val="3588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56952" y="252319"/>
            <a:ext cx="450652" cy="556617"/>
          </a:xfrm>
          <a:custGeom>
            <a:avLst/>
            <a:gdLst/>
            <a:ahLst/>
            <a:cxnLst/>
            <a:rect l="l" t="t" r="r" b="b"/>
            <a:pathLst>
              <a:path w="480694" h="593725">
                <a:moveTo>
                  <a:pt x="480255" y="593238"/>
                </a:moveTo>
                <a:lnTo>
                  <a:pt x="548" y="593238"/>
                </a:lnTo>
                <a:lnTo>
                  <a:pt x="314024" y="296758"/>
                </a:lnTo>
                <a:lnTo>
                  <a:pt x="0" y="0"/>
                </a:lnTo>
                <a:lnTo>
                  <a:pt x="480255" y="9"/>
                </a:lnTo>
                <a:lnTo>
                  <a:pt x="480255" y="593238"/>
                </a:lnTo>
                <a:close/>
              </a:path>
            </a:pathLst>
          </a:custGeom>
          <a:solidFill>
            <a:srgbClr val="358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991719" y="850853"/>
            <a:ext cx="615553" cy="86320"/>
          </a:xfrm>
          <a:custGeom>
            <a:avLst/>
            <a:gdLst/>
            <a:ahLst/>
            <a:cxnLst/>
            <a:rect l="l" t="t" r="r" b="b"/>
            <a:pathLst>
              <a:path w="656589" h="92075">
                <a:moveTo>
                  <a:pt x="46188" y="91594"/>
                </a:moveTo>
                <a:lnTo>
                  <a:pt x="28412" y="87081"/>
                </a:lnTo>
                <a:lnTo>
                  <a:pt x="13780" y="76818"/>
                </a:lnTo>
                <a:lnTo>
                  <a:pt x="3805" y="62098"/>
                </a:lnTo>
                <a:lnTo>
                  <a:pt x="0" y="44209"/>
                </a:lnTo>
                <a:lnTo>
                  <a:pt x="3910" y="26385"/>
                </a:lnTo>
                <a:lnTo>
                  <a:pt x="14984" y="11953"/>
                </a:lnTo>
                <a:lnTo>
                  <a:pt x="31539" y="2596"/>
                </a:lnTo>
                <a:lnTo>
                  <a:pt x="51894" y="0"/>
                </a:lnTo>
                <a:lnTo>
                  <a:pt x="65421" y="2572"/>
                </a:lnTo>
                <a:lnTo>
                  <a:pt x="77132" y="8151"/>
                </a:lnTo>
                <a:lnTo>
                  <a:pt x="86639" y="16185"/>
                </a:lnTo>
                <a:lnTo>
                  <a:pt x="93551" y="26120"/>
                </a:lnTo>
                <a:lnTo>
                  <a:pt x="656513" y="26120"/>
                </a:lnTo>
                <a:lnTo>
                  <a:pt x="656513" y="53047"/>
                </a:lnTo>
                <a:lnTo>
                  <a:pt x="97303" y="53047"/>
                </a:lnTo>
                <a:lnTo>
                  <a:pt x="90705" y="69231"/>
                </a:lnTo>
                <a:lnTo>
                  <a:pt x="79035" y="81720"/>
                </a:lnTo>
                <a:lnTo>
                  <a:pt x="63720" y="89509"/>
                </a:lnTo>
                <a:lnTo>
                  <a:pt x="46188" y="91594"/>
                </a:lnTo>
                <a:close/>
              </a:path>
              <a:path w="656589" h="92075">
                <a:moveTo>
                  <a:pt x="656513" y="26120"/>
                </a:moveTo>
                <a:lnTo>
                  <a:pt x="93551" y="26120"/>
                </a:lnTo>
                <a:lnTo>
                  <a:pt x="656513" y="26062"/>
                </a:lnTo>
                <a:close/>
              </a:path>
            </a:pathLst>
          </a:custGeom>
          <a:solidFill>
            <a:srgbClr val="358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91701" y="143041"/>
            <a:ext cx="615553" cy="86320"/>
          </a:xfrm>
          <a:custGeom>
            <a:avLst/>
            <a:gdLst/>
            <a:ahLst/>
            <a:cxnLst/>
            <a:rect l="l" t="t" r="r" b="b"/>
            <a:pathLst>
              <a:path w="656589" h="92075">
                <a:moveTo>
                  <a:pt x="46188" y="91584"/>
                </a:moveTo>
                <a:lnTo>
                  <a:pt x="28410" y="87077"/>
                </a:lnTo>
                <a:lnTo>
                  <a:pt x="13773" y="76821"/>
                </a:lnTo>
                <a:lnTo>
                  <a:pt x="3797" y="62110"/>
                </a:lnTo>
                <a:lnTo>
                  <a:pt x="0" y="44237"/>
                </a:lnTo>
                <a:lnTo>
                  <a:pt x="3915" y="26405"/>
                </a:lnTo>
                <a:lnTo>
                  <a:pt x="14988" y="11963"/>
                </a:lnTo>
                <a:lnTo>
                  <a:pt x="31541" y="2599"/>
                </a:lnTo>
                <a:lnTo>
                  <a:pt x="51894" y="0"/>
                </a:lnTo>
                <a:lnTo>
                  <a:pt x="65432" y="2571"/>
                </a:lnTo>
                <a:lnTo>
                  <a:pt x="77149" y="8157"/>
                </a:lnTo>
                <a:lnTo>
                  <a:pt x="86658" y="16200"/>
                </a:lnTo>
                <a:lnTo>
                  <a:pt x="93570" y="26139"/>
                </a:lnTo>
                <a:lnTo>
                  <a:pt x="656513" y="26139"/>
                </a:lnTo>
                <a:lnTo>
                  <a:pt x="656513" y="53037"/>
                </a:lnTo>
                <a:lnTo>
                  <a:pt x="97303" y="53037"/>
                </a:lnTo>
                <a:lnTo>
                  <a:pt x="90705" y="69227"/>
                </a:lnTo>
                <a:lnTo>
                  <a:pt x="79035" y="81717"/>
                </a:lnTo>
                <a:lnTo>
                  <a:pt x="63720" y="89504"/>
                </a:lnTo>
                <a:lnTo>
                  <a:pt x="46188" y="91584"/>
                </a:lnTo>
                <a:close/>
              </a:path>
            </a:pathLst>
          </a:custGeom>
          <a:solidFill>
            <a:srgbClr val="358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886121" y="252319"/>
            <a:ext cx="342305" cy="556617"/>
          </a:xfrm>
          <a:custGeom>
            <a:avLst/>
            <a:gdLst/>
            <a:ahLst/>
            <a:cxnLst/>
            <a:rect l="l" t="t" r="r" b="b"/>
            <a:pathLst>
              <a:path w="365125" h="593725">
                <a:moveTo>
                  <a:pt x="364331" y="593238"/>
                </a:moveTo>
                <a:lnTo>
                  <a:pt x="0" y="593238"/>
                </a:lnTo>
                <a:lnTo>
                  <a:pt x="0" y="0"/>
                </a:lnTo>
                <a:lnTo>
                  <a:pt x="364841" y="0"/>
                </a:lnTo>
                <a:lnTo>
                  <a:pt x="50855" y="296643"/>
                </a:lnTo>
                <a:lnTo>
                  <a:pt x="364331" y="593238"/>
                </a:lnTo>
                <a:close/>
              </a:path>
            </a:pathLst>
          </a:custGeom>
          <a:solidFill>
            <a:srgbClr val="358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86121" y="850853"/>
            <a:ext cx="507802" cy="86320"/>
          </a:xfrm>
          <a:custGeom>
            <a:avLst/>
            <a:gdLst/>
            <a:ahLst/>
            <a:cxnLst/>
            <a:rect l="l" t="t" r="r" b="b"/>
            <a:pathLst>
              <a:path w="541654" h="92075">
                <a:moveTo>
                  <a:pt x="494872" y="91632"/>
                </a:moveTo>
                <a:lnTo>
                  <a:pt x="477328" y="89558"/>
                </a:lnTo>
                <a:lnTo>
                  <a:pt x="462021" y="81783"/>
                </a:lnTo>
                <a:lnTo>
                  <a:pt x="450383" y="69303"/>
                </a:lnTo>
                <a:lnTo>
                  <a:pt x="443843" y="53114"/>
                </a:lnTo>
                <a:lnTo>
                  <a:pt x="0" y="53114"/>
                </a:lnTo>
                <a:lnTo>
                  <a:pt x="0" y="26130"/>
                </a:lnTo>
                <a:lnTo>
                  <a:pt x="447519" y="26130"/>
                </a:lnTo>
                <a:lnTo>
                  <a:pt x="454415" y="16181"/>
                </a:lnTo>
                <a:lnTo>
                  <a:pt x="463916" y="8145"/>
                </a:lnTo>
                <a:lnTo>
                  <a:pt x="475633" y="2570"/>
                </a:lnTo>
                <a:lnTo>
                  <a:pt x="489175" y="0"/>
                </a:lnTo>
                <a:lnTo>
                  <a:pt x="509536" y="2609"/>
                </a:lnTo>
                <a:lnTo>
                  <a:pt x="526090" y="11978"/>
                </a:lnTo>
                <a:lnTo>
                  <a:pt x="537170" y="26424"/>
                </a:lnTo>
                <a:lnTo>
                  <a:pt x="541109" y="44266"/>
                </a:lnTo>
                <a:lnTo>
                  <a:pt x="537271" y="62159"/>
                </a:lnTo>
                <a:lnTo>
                  <a:pt x="527318" y="76877"/>
                </a:lnTo>
                <a:lnTo>
                  <a:pt x="512701" y="87131"/>
                </a:lnTo>
                <a:lnTo>
                  <a:pt x="494872" y="91632"/>
                </a:lnTo>
                <a:close/>
              </a:path>
            </a:pathLst>
          </a:custGeom>
          <a:solidFill>
            <a:srgbClr val="358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86130" y="143077"/>
            <a:ext cx="507802" cy="86320"/>
          </a:xfrm>
          <a:custGeom>
            <a:avLst/>
            <a:gdLst/>
            <a:ahLst/>
            <a:cxnLst/>
            <a:rect l="l" t="t" r="r" b="b"/>
            <a:pathLst>
              <a:path w="541654" h="92075">
                <a:moveTo>
                  <a:pt x="0" y="53075"/>
                </a:moveTo>
                <a:lnTo>
                  <a:pt x="0" y="26149"/>
                </a:lnTo>
                <a:lnTo>
                  <a:pt x="447509" y="26149"/>
                </a:lnTo>
                <a:lnTo>
                  <a:pt x="454403" y="16201"/>
                </a:lnTo>
                <a:lnTo>
                  <a:pt x="463907" y="8159"/>
                </a:lnTo>
                <a:lnTo>
                  <a:pt x="475630" y="2574"/>
                </a:lnTo>
                <a:lnTo>
                  <a:pt x="489175" y="0"/>
                </a:lnTo>
                <a:lnTo>
                  <a:pt x="509522" y="2592"/>
                </a:lnTo>
                <a:lnTo>
                  <a:pt x="526074" y="11954"/>
                </a:lnTo>
                <a:lnTo>
                  <a:pt x="537158" y="26400"/>
                </a:lnTo>
                <a:lnTo>
                  <a:pt x="541099" y="44247"/>
                </a:lnTo>
                <a:lnTo>
                  <a:pt x="539210" y="53047"/>
                </a:lnTo>
                <a:lnTo>
                  <a:pt x="0" y="53075"/>
                </a:lnTo>
                <a:close/>
              </a:path>
              <a:path w="541654" h="92075">
                <a:moveTo>
                  <a:pt x="494862" y="91575"/>
                </a:moveTo>
                <a:lnTo>
                  <a:pt x="477310" y="89492"/>
                </a:lnTo>
                <a:lnTo>
                  <a:pt x="462005" y="81710"/>
                </a:lnTo>
                <a:lnTo>
                  <a:pt x="450371" y="69228"/>
                </a:lnTo>
                <a:lnTo>
                  <a:pt x="443833" y="53047"/>
                </a:lnTo>
                <a:lnTo>
                  <a:pt x="539210" y="53047"/>
                </a:lnTo>
                <a:lnTo>
                  <a:pt x="537261" y="62123"/>
                </a:lnTo>
                <a:lnTo>
                  <a:pt x="527308" y="76832"/>
                </a:lnTo>
                <a:lnTo>
                  <a:pt x="512692" y="87080"/>
                </a:lnTo>
                <a:lnTo>
                  <a:pt x="494862" y="91575"/>
                </a:lnTo>
                <a:close/>
              </a:path>
            </a:pathLst>
          </a:custGeom>
          <a:solidFill>
            <a:srgbClr val="3588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>
            <a:spLocks noGrp="1"/>
          </p:cNvSpPr>
          <p:nvPr>
            <p:ph type="title"/>
          </p:nvPr>
        </p:nvSpPr>
        <p:spPr>
          <a:xfrm>
            <a:off x="2598143" y="336824"/>
            <a:ext cx="4297561" cy="387607"/>
          </a:xfrm>
          <a:prstGeom prst="rect">
            <a:avLst/>
          </a:prstGeom>
          <a:solidFill>
            <a:srgbClr val="3588A0"/>
          </a:solidFill>
        </p:spPr>
        <p:txBody>
          <a:bodyPr vert="horz" wrap="square" lIns="0" tIns="33338" rIns="0" bIns="0" rtlCol="0">
            <a:spAutoFit/>
          </a:bodyPr>
          <a:lstStyle/>
          <a:p>
            <a:pPr marL="350044">
              <a:spcBef>
                <a:spcPts val="263"/>
              </a:spcBef>
            </a:pPr>
            <a:r>
              <a:rPr sz="2300" spc="-131" dirty="0">
                <a:solidFill>
                  <a:srgbClr val="C00000"/>
                </a:solidFill>
              </a:rPr>
              <a:t>PENDAFTARAN</a:t>
            </a:r>
            <a:r>
              <a:rPr sz="2300" spc="-188" dirty="0">
                <a:solidFill>
                  <a:srgbClr val="C00000"/>
                </a:solidFill>
              </a:rPr>
              <a:t> </a:t>
            </a:r>
            <a:r>
              <a:rPr sz="2300" spc="-150" dirty="0">
                <a:solidFill>
                  <a:srgbClr val="C00000"/>
                </a:solidFill>
              </a:rPr>
              <a:t>WARALABA</a:t>
            </a:r>
            <a:endParaRPr sz="2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44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Dilakukannya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pengawasan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Pendaftaran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dikenakan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sanksi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administratif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688975" lvl="1" indent="-330200" algn="just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memiliki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STPW;</a:t>
            </a:r>
          </a:p>
          <a:p>
            <a:pPr marL="688975" lvl="1" indent="-330200" algn="just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Pengawasan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jangka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waktu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keseuaian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pemilik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Waralaba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688975" lvl="1" indent="-330200" algn="just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Pemenuhan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larangan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815975" lvl="1" indent="-457200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Sanksi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administratif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berupa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</a:p>
          <a:p>
            <a:pPr marL="688975" lvl="1" indent="-341313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Peringatan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tertulis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688975" lvl="1" indent="-341313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Pembekuan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STPW</a:t>
            </a:r>
          </a:p>
          <a:p>
            <a:pPr marL="688975" lvl="1" indent="-341313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Pencabutan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STPW; </a:t>
            </a:r>
          </a:p>
          <a:p>
            <a:pPr marL="688975" lvl="1" indent="-341313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Penutupan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8975" lvl="1" indent="-341313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Denda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adminstratif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paling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banyak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100.000.000,-</a:t>
            </a:r>
          </a:p>
          <a:p>
            <a:pPr marL="688975" indent="-341313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193" name="Picture 1" descr="C:\Users\ULP\Pictures\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428999"/>
            <a:ext cx="2114211" cy="205740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0" y="914400"/>
            <a:ext cx="9144000" cy="152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0" y="1066800"/>
            <a:ext cx="9144000" cy="152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-76200"/>
            <a:ext cx="56388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Britannic Bold" pitchFamily="34" charset="0"/>
              </a:rPr>
              <a:t>SANKSI ADMINISTRATIF</a:t>
            </a:r>
            <a:endParaRPr lang="en-US" dirty="0">
              <a:solidFill>
                <a:srgbClr val="C00000"/>
              </a:solidFill>
              <a:effectLst/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7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0668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500" u="sng" dirty="0">
                <a:latin typeface="Britannic Bold" pitchFamily="34" charset="0"/>
              </a:rPr>
              <a:t>PERATURAN DAERAH KOTA </a:t>
            </a:r>
            <a:r>
              <a:rPr lang="en-US" sz="3500" u="sng" dirty="0" smtClean="0">
                <a:latin typeface="Britannic Bold" pitchFamily="34" charset="0"/>
              </a:rPr>
              <a:t>SURABAYA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500" u="sng" dirty="0" smtClean="0">
                <a:latin typeface="Britannic Bold" pitchFamily="34" charset="0"/>
              </a:rPr>
              <a:t>NOMOR 9 TAHUN </a:t>
            </a:r>
            <a:r>
              <a:rPr lang="en-US" sz="3500" u="sng" dirty="0">
                <a:latin typeface="Britannic Bold" pitchFamily="34" charset="0"/>
              </a:rPr>
              <a:t>2014</a:t>
            </a:r>
            <a:r>
              <a:rPr lang="en-US" sz="3000" dirty="0">
                <a:latin typeface="Britannic Bold" pitchFamily="34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latin typeface="Britannic Bold" pitchFamily="34" charset="0"/>
              </a:rPr>
              <a:t>TENTANG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latin typeface="Britannic Bold" pitchFamily="34" charset="0"/>
              </a:rPr>
              <a:t>PENYEDIAAN RUANG BAGI PEDAGANG </a:t>
            </a:r>
            <a:r>
              <a:rPr lang="en-US" sz="3500" dirty="0" smtClean="0">
                <a:latin typeface="Britannic Bold" pitchFamily="34" charset="0"/>
              </a:rPr>
              <a:t>KAKI LIMA DI </a:t>
            </a:r>
            <a:r>
              <a:rPr lang="en-US" sz="3500" dirty="0">
                <a:latin typeface="Britannic Bold" pitchFamily="34" charset="0"/>
              </a:rPr>
              <a:t>PUSAT PERBELANJAAN DAN </a:t>
            </a:r>
            <a:r>
              <a:rPr lang="en-US" sz="3500" dirty="0" smtClean="0">
                <a:latin typeface="Britannic Bold" pitchFamily="34" charset="0"/>
              </a:rPr>
              <a:t>PUSAT PERKANTORAN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500" dirty="0" smtClean="0">
                <a:latin typeface="Britannic Bold" pitchFamily="34" charset="0"/>
              </a:rPr>
              <a:t>DI </a:t>
            </a:r>
            <a:r>
              <a:rPr lang="en-US" sz="3500" dirty="0">
                <a:latin typeface="Britannic Bold" pitchFamily="34" charset="0"/>
              </a:rPr>
              <a:t>KOTA SURABAYA </a:t>
            </a:r>
          </a:p>
        </p:txBody>
      </p:sp>
    </p:spTree>
    <p:extLst>
      <p:ext uri="{BB962C8B-B14F-4D97-AF65-F5344CB8AC3E}">
        <p14:creationId xmlns:p14="http://schemas.microsoft.com/office/powerpoint/2010/main" xmlns="" val="26656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 txBox="1">
            <a:spLocks/>
          </p:cNvSpPr>
          <p:nvPr/>
        </p:nvSpPr>
        <p:spPr>
          <a:xfrm>
            <a:off x="1143000" y="2057400"/>
            <a:ext cx="7162800" cy="2667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indent="-60325" algn="ctr">
              <a:buFont typeface="Wingdings" pitchFamily="2" charset="2"/>
              <a:buNone/>
            </a:pPr>
            <a:r>
              <a:rPr lang="en-US" sz="5000" dirty="0" smtClean="0">
                <a:solidFill>
                  <a:schemeClr val="accent6">
                    <a:lumMod val="50000"/>
                  </a:schemeClr>
                </a:solidFill>
                <a:latin typeface="Britannic Bold" pitchFamily="34" charset="0"/>
                <a:cs typeface="Aharoni" pitchFamily="2" charset="-79"/>
              </a:rPr>
              <a:t>IZIN PAMERAN, KONVENSI, DAN SEMINAR DAGANG</a:t>
            </a:r>
          </a:p>
          <a:p>
            <a:pPr marL="60325" indent="-60325" algn="r">
              <a:buFont typeface="Wingdings" pitchFamily="2" charset="2"/>
              <a:buNone/>
            </a:pPr>
            <a:endParaRPr lang="en-US" sz="5000" dirty="0" smtClean="0">
              <a:solidFill>
                <a:schemeClr val="accent6">
                  <a:lumMod val="50000"/>
                </a:schemeClr>
              </a:solidFill>
              <a:latin typeface="Britannic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7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66891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Perkantoran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suatu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area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tertentu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terdiri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beberapa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bangunan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didirikan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vertikal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horisontal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yang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dijual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disewakan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baik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sebagian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seluruhnya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difungsikan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sebagai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kantor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Perbelanjaan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suatu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area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tertentu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terdiri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beberapa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bangunan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didirikan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vertikal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horisontal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yang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dijual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disewakan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pelaku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dikelola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sendiri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melakukan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perdagangan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barang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Pedagang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Kaki Lima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yang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selanjutnya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disingkat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pelaku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melakukan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perdagangan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sarana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bergerak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bergerak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prasarana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kota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fasilitas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sosial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fasilitas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umum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lahan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bangunan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milik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pemerintah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swasta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bersifat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sementara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menetap</a:t>
            </a: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>
                <a:latin typeface="Britannic Bold" pitchFamily="34" charset="0"/>
              </a:rPr>
              <a:t>Pelaku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>
                <a:latin typeface="Britannic Bold" pitchFamily="34" charset="0"/>
              </a:rPr>
              <a:t>Usaha </a:t>
            </a:r>
            <a:r>
              <a:rPr lang="en-US" sz="2400" dirty="0" err="1">
                <a:latin typeface="Britannic Bold" pitchFamily="34" charset="0"/>
              </a:rPr>
              <a:t>wajib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menyediakan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satuan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ruang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bagi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smtClean="0">
                <a:latin typeface="Britannic Bold" pitchFamily="34" charset="0"/>
              </a:rPr>
              <a:t>PKL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>
                <a:latin typeface="Britannic Bold" pitchFamily="34" charset="0"/>
              </a:rPr>
              <a:t>Pelaku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>
                <a:latin typeface="Britannic Bold" pitchFamily="34" charset="0"/>
              </a:rPr>
              <a:t>Usaha yang </a:t>
            </a:r>
            <a:r>
              <a:rPr lang="en-US" sz="2400" dirty="0" err="1">
                <a:latin typeface="Britannic Bold" pitchFamily="34" charset="0"/>
              </a:rPr>
              <a:t>wajib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menyediakan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satuan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ruang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bagi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smtClean="0">
                <a:latin typeface="Britannic Bold" pitchFamily="34" charset="0"/>
              </a:rPr>
              <a:t>PKL, </a:t>
            </a:r>
            <a:r>
              <a:rPr lang="en-US" sz="2400" dirty="0" err="1" smtClean="0">
                <a:latin typeface="Britannic Bold" pitchFamily="34" charset="0"/>
              </a:rPr>
              <a:t>yg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meliputi</a:t>
            </a:r>
            <a:r>
              <a:rPr lang="en-US" sz="2400" dirty="0">
                <a:latin typeface="Britannic Bold" pitchFamily="34" charset="0"/>
              </a:rPr>
              <a:t>: </a:t>
            </a:r>
          </a:p>
          <a:p>
            <a:pPr marL="688975" indent="-344488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>
                <a:latin typeface="Britannic Bold" pitchFamily="34" charset="0"/>
              </a:rPr>
              <a:t>Pelaku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>
                <a:latin typeface="Britannic Bold" pitchFamily="34" charset="0"/>
              </a:rPr>
              <a:t>Usaha </a:t>
            </a:r>
            <a:r>
              <a:rPr lang="en-US" sz="2400" dirty="0" err="1">
                <a:latin typeface="Britannic Bold" pitchFamily="34" charset="0"/>
              </a:rPr>
              <a:t>pada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Pusat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Perkantoran</a:t>
            </a:r>
            <a:r>
              <a:rPr lang="en-US" sz="2400" dirty="0">
                <a:latin typeface="Britannic Bold" pitchFamily="34" charset="0"/>
              </a:rPr>
              <a:t>; </a:t>
            </a:r>
          </a:p>
          <a:p>
            <a:pPr marL="688975" indent="-344488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>
                <a:latin typeface="Britannic Bold" pitchFamily="34" charset="0"/>
              </a:rPr>
              <a:t>Pelaku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>
                <a:latin typeface="Britannic Bold" pitchFamily="34" charset="0"/>
              </a:rPr>
              <a:t>Usaha </a:t>
            </a:r>
            <a:r>
              <a:rPr lang="en-US" sz="2400" dirty="0" err="1">
                <a:latin typeface="Britannic Bold" pitchFamily="34" charset="0"/>
              </a:rPr>
              <a:t>pada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Pusat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Perbelanjaan</a:t>
            </a:r>
            <a:r>
              <a:rPr lang="en-US" sz="2400" dirty="0">
                <a:latin typeface="Britannic Bold" pitchFamily="34" charset="0"/>
              </a:rPr>
              <a:t>; </a:t>
            </a:r>
            <a:r>
              <a:rPr lang="en-US" sz="2400" dirty="0" err="1">
                <a:latin typeface="Britannic Bold" pitchFamily="34" charset="0"/>
              </a:rPr>
              <a:t>dan</a:t>
            </a:r>
            <a:r>
              <a:rPr lang="en-US" sz="2400" dirty="0">
                <a:latin typeface="Britannic Bold" pitchFamily="34" charset="0"/>
              </a:rPr>
              <a:t>/</a:t>
            </a:r>
            <a:r>
              <a:rPr lang="en-US" sz="2400" dirty="0" err="1">
                <a:latin typeface="Britannic Bold" pitchFamily="34" charset="0"/>
              </a:rPr>
              <a:t>atau</a:t>
            </a:r>
            <a:r>
              <a:rPr lang="en-US" sz="2400" dirty="0">
                <a:latin typeface="Britannic Bold" pitchFamily="34" charset="0"/>
              </a:rPr>
              <a:t> </a:t>
            </a:r>
          </a:p>
          <a:p>
            <a:pPr marL="688975" indent="-344488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>
                <a:latin typeface="Britannic Bold" pitchFamily="34" charset="0"/>
              </a:rPr>
              <a:t>Pelaku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>
                <a:latin typeface="Britannic Bold" pitchFamily="34" charset="0"/>
              </a:rPr>
              <a:t>Usaha </a:t>
            </a:r>
            <a:r>
              <a:rPr lang="en-US" sz="2400" dirty="0" err="1">
                <a:latin typeface="Britannic Bold" pitchFamily="34" charset="0"/>
              </a:rPr>
              <a:t>pada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gabungan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antara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Pusat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Perkantoran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Pusat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Perbelanjaan</a:t>
            </a:r>
            <a:r>
              <a:rPr lang="en-US" sz="2400" dirty="0">
                <a:latin typeface="Britannic Bold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00" y="496669"/>
            <a:ext cx="1713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Britannic Bold" pitchFamily="34" charset="0"/>
              </a:rPr>
              <a:t>Pasal</a:t>
            </a:r>
            <a:r>
              <a:rPr lang="en-US" sz="3600" dirty="0">
                <a:solidFill>
                  <a:srgbClr val="C00000"/>
                </a:solidFill>
                <a:latin typeface="Britannic Bold" pitchFamily="34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xmlns="" val="1600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599" y="1447800"/>
            <a:ext cx="7924801" cy="3484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>
                <a:latin typeface="Britannic Bold" pitchFamily="34" charset="0"/>
              </a:rPr>
              <a:t>Jenis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Pusat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Perbelanjaan</a:t>
            </a:r>
            <a:r>
              <a:rPr lang="en-US" sz="2500" dirty="0">
                <a:latin typeface="Britannic Bold" pitchFamily="34" charset="0"/>
              </a:rPr>
              <a:t> yang </a:t>
            </a:r>
            <a:r>
              <a:rPr lang="en-US" sz="2500" dirty="0" err="1" smtClean="0">
                <a:latin typeface="Britannic Bold" pitchFamily="34" charset="0"/>
              </a:rPr>
              <a:t>wajib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menyediakan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ruang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bagi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>
                <a:latin typeface="Britannic Bold" pitchFamily="34" charset="0"/>
              </a:rPr>
              <a:t>PKL </a:t>
            </a:r>
            <a:r>
              <a:rPr lang="en-US" sz="2500" dirty="0" err="1" smtClean="0">
                <a:latin typeface="Britannic Bold" pitchFamily="34" charset="0"/>
              </a:rPr>
              <a:t>meliputi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>
                <a:latin typeface="Britannic Bold" pitchFamily="34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500" dirty="0" err="1" smtClean="0">
                <a:latin typeface="Britannic Bold" pitchFamily="34" charset="0"/>
              </a:rPr>
              <a:t>Pertokoan</a:t>
            </a:r>
            <a:r>
              <a:rPr lang="en-US" sz="2500" dirty="0">
                <a:latin typeface="Britannic Bold" pitchFamily="34" charset="0"/>
              </a:rPr>
              <a:t>; </a:t>
            </a:r>
            <a:endParaRPr lang="en-US" sz="2500" dirty="0" smtClean="0">
              <a:latin typeface="Britannic Bold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Britannic Bold" pitchFamily="34" charset="0"/>
              </a:rPr>
              <a:t>Mall; </a:t>
            </a:r>
            <a:endParaRPr lang="en-US" sz="2500" dirty="0">
              <a:latin typeface="Britannic Bold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Britannic Bold" pitchFamily="34" charset="0"/>
              </a:rPr>
              <a:t>Plaza</a:t>
            </a:r>
            <a:r>
              <a:rPr lang="en-US" sz="2500" dirty="0">
                <a:latin typeface="Britannic Bold" pitchFamily="34" charset="0"/>
              </a:rPr>
              <a:t>; </a:t>
            </a:r>
            <a:r>
              <a:rPr lang="en-US" sz="2500" dirty="0" err="1">
                <a:latin typeface="Britannic Bold" pitchFamily="34" charset="0"/>
              </a:rPr>
              <a:t>dan</a:t>
            </a:r>
            <a:r>
              <a:rPr lang="en-US" sz="2500" dirty="0">
                <a:latin typeface="Britannic Bold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500" dirty="0" err="1" smtClean="0">
                <a:latin typeface="Britannic Bold" pitchFamily="34" charset="0"/>
              </a:rPr>
              <a:t>Pusat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Perdagangan</a:t>
            </a:r>
            <a:endParaRPr lang="en-US" sz="2500" dirty="0">
              <a:latin typeface="Britannic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496669"/>
            <a:ext cx="1713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Britannic Bold" pitchFamily="34" charset="0"/>
              </a:rPr>
              <a:t>Pasal</a:t>
            </a:r>
            <a:r>
              <a:rPr lang="en-US" sz="36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7</a:t>
            </a:r>
            <a:endParaRPr lang="en-US" sz="3600" dirty="0">
              <a:solidFill>
                <a:srgbClr val="C0000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82324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Britannic Bold" pitchFamily="34" charset="0"/>
              </a:rPr>
              <a:t>PKL yang </a:t>
            </a:r>
            <a:r>
              <a:rPr lang="en-US" sz="2400" dirty="0" err="1">
                <a:latin typeface="Britannic Bold" pitchFamily="34" charset="0"/>
              </a:rPr>
              <a:t>dapat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menempati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ruang</a:t>
            </a:r>
            <a:r>
              <a:rPr lang="en-US" sz="2400" dirty="0">
                <a:latin typeface="Britannic Bold" pitchFamily="34" charset="0"/>
              </a:rPr>
              <a:t> yang </a:t>
            </a:r>
            <a:r>
              <a:rPr lang="en-US" sz="2400" dirty="0" err="1">
                <a:latin typeface="Britannic Bold" pitchFamily="34" charset="0"/>
              </a:rPr>
              <a:t>disediakan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oleh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Pelaku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smtClean="0">
                <a:latin typeface="Britannic Bold" pitchFamily="34" charset="0"/>
              </a:rPr>
              <a:t>Usaha </a:t>
            </a:r>
            <a:r>
              <a:rPr lang="en-US" sz="2400" dirty="0" err="1">
                <a:latin typeface="Britannic Bold" pitchFamily="34" charset="0"/>
              </a:rPr>
              <a:t>pada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Pusat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Perbelanjaan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dan</a:t>
            </a:r>
            <a:r>
              <a:rPr lang="en-US" sz="2400" dirty="0">
                <a:latin typeface="Britannic Bold" pitchFamily="34" charset="0"/>
              </a:rPr>
              <a:t>/</a:t>
            </a:r>
            <a:r>
              <a:rPr lang="en-US" sz="2400" dirty="0" err="1">
                <a:latin typeface="Britannic Bold" pitchFamily="34" charset="0"/>
              </a:rPr>
              <a:t>atau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Pusat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Perkantoran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terbatas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pada</a:t>
            </a:r>
            <a:r>
              <a:rPr lang="en-US" sz="2400" dirty="0">
                <a:latin typeface="Britannic Bold" pitchFamily="34" charset="0"/>
              </a:rPr>
              <a:t> PKL </a:t>
            </a:r>
            <a:r>
              <a:rPr lang="en-US" sz="2400" dirty="0" err="1">
                <a:latin typeface="Britannic Bold" pitchFamily="34" charset="0"/>
              </a:rPr>
              <a:t>makanan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dan</a:t>
            </a:r>
            <a:r>
              <a:rPr lang="en-US" sz="2400" dirty="0">
                <a:latin typeface="Britannic Bold" pitchFamily="34" charset="0"/>
              </a:rPr>
              <a:t>/</a:t>
            </a:r>
            <a:r>
              <a:rPr lang="en-US" sz="2400" dirty="0" err="1">
                <a:latin typeface="Britannic Bold" pitchFamily="34" charset="0"/>
              </a:rPr>
              <a:t>atau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minuman</a:t>
            </a:r>
            <a:r>
              <a:rPr lang="en-US" sz="2400" dirty="0">
                <a:latin typeface="Britannic Bold" pitchFamily="34" charset="0"/>
              </a:rPr>
              <a:t> yang </a:t>
            </a:r>
            <a:r>
              <a:rPr lang="en-US" sz="2400" dirty="0" err="1" smtClean="0">
                <a:latin typeface="Britannic Bold" pitchFamily="34" charset="0"/>
              </a:rPr>
              <a:t>memenuhi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persyaratan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sebagai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berikut</a:t>
            </a:r>
            <a:r>
              <a:rPr lang="en-US" sz="2400" dirty="0">
                <a:latin typeface="Britannic Bold" pitchFamily="34" charset="0"/>
              </a:rPr>
              <a:t> : 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>
                <a:latin typeface="Britannic Bold" pitchFamily="34" charset="0"/>
              </a:rPr>
              <a:t>memiliki</a:t>
            </a:r>
            <a:r>
              <a:rPr lang="en-US" sz="2400" dirty="0">
                <a:latin typeface="Britannic Bold" pitchFamily="34" charset="0"/>
              </a:rPr>
              <a:t> TDU yang </a:t>
            </a:r>
            <a:r>
              <a:rPr lang="en-US" sz="2400" dirty="0" err="1">
                <a:latin typeface="Britannic Bold" pitchFamily="34" charset="0"/>
              </a:rPr>
              <a:t>dikeluarkan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oleh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Walikota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atau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Pejabat</a:t>
            </a:r>
            <a:r>
              <a:rPr lang="en-US" sz="2400" dirty="0">
                <a:latin typeface="Britannic Bold" pitchFamily="34" charset="0"/>
              </a:rPr>
              <a:t> yang </a:t>
            </a:r>
            <a:r>
              <a:rPr lang="en-US" sz="2400" dirty="0" err="1">
                <a:latin typeface="Britannic Bold" pitchFamily="34" charset="0"/>
              </a:rPr>
              <a:t>ditunjuk</a:t>
            </a:r>
            <a:r>
              <a:rPr lang="en-US" sz="2400" dirty="0">
                <a:latin typeface="Britannic Bold" pitchFamily="34" charset="0"/>
              </a:rPr>
              <a:t>; 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dirty="0" err="1" smtClean="0">
                <a:latin typeface="Britannic Bold" pitchFamily="34" charset="0"/>
              </a:rPr>
              <a:t>lokasi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berjualan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berada</a:t>
            </a:r>
            <a:r>
              <a:rPr lang="en-US" sz="2400" dirty="0">
                <a:latin typeface="Britannic Bold" pitchFamily="34" charset="0"/>
              </a:rPr>
              <a:t> di area </a:t>
            </a:r>
            <a:r>
              <a:rPr lang="en-US" sz="2400" dirty="0" err="1">
                <a:latin typeface="Britannic Bold" pitchFamily="34" charset="0"/>
              </a:rPr>
              <a:t>sekitar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Pusat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Perbelanjaan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dan</a:t>
            </a:r>
            <a:r>
              <a:rPr lang="en-US" sz="2400" dirty="0">
                <a:latin typeface="Britannic Bold" pitchFamily="34" charset="0"/>
              </a:rPr>
              <a:t>/</a:t>
            </a:r>
            <a:r>
              <a:rPr lang="en-US" sz="2400" dirty="0" err="1">
                <a:latin typeface="Britannic Bold" pitchFamily="34" charset="0"/>
              </a:rPr>
              <a:t>atau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Pusat</a:t>
            </a:r>
            <a:r>
              <a:rPr lang="en-US" sz="2400" dirty="0">
                <a:latin typeface="Britannic Bold" pitchFamily="34" charset="0"/>
              </a:rPr>
              <a:t> </a:t>
            </a:r>
            <a:r>
              <a:rPr lang="en-US" sz="2400" dirty="0" err="1">
                <a:latin typeface="Britannic Bold" pitchFamily="34" charset="0"/>
              </a:rPr>
              <a:t>Perkantoran</a:t>
            </a:r>
            <a:r>
              <a:rPr lang="en-US" sz="2400" dirty="0">
                <a:latin typeface="Britannic Bold" pitchFamily="34" charset="0"/>
              </a:rPr>
              <a:t>; </a:t>
            </a:r>
            <a:r>
              <a:rPr lang="en-US" sz="2400" dirty="0" smtClean="0">
                <a:latin typeface="Britannic Bold" pitchFamily="34" charset="0"/>
              </a:rPr>
              <a:t> </a:t>
            </a:r>
            <a:endParaRPr lang="en-US" sz="2400" dirty="0">
              <a:latin typeface="Britannic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496669"/>
            <a:ext cx="1713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Britannic Bold" pitchFamily="34" charset="0"/>
              </a:rPr>
              <a:t>Pasal</a:t>
            </a:r>
            <a:r>
              <a:rPr lang="en-US" sz="36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8</a:t>
            </a:r>
            <a:endParaRPr lang="en-US" sz="3600" dirty="0">
              <a:solidFill>
                <a:srgbClr val="C0000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9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85344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Setiap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pelaku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Perbelanjaan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b="1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Perkantoran</a:t>
            </a:r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wajib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menyediakan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ruang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jumlah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peruntukan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ditetapkan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luasan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bangunan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menjalin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kerjasama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ditempatkan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ruang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PKL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Dinas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Koperasi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Mikro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Kecil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Menengah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membina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PKL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ditempatkan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sehingga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mewujudkan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iklim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kondusif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saling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menguntungkan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antar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pihak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menjaga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keamanan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ketertiban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tempat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memelihara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kebersihan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keindahan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lokasi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kelestarian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lingkungan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tempat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mengembangan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kemampuan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wirausaha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ditempatkan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aturan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arah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pengembangan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masing-masing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Perbelanjaan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Perkantoran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laporan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terkait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PKL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menempati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Perbelanjaan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Perkantoran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Pemerintah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Daerah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setiap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terdapat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PKL.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02337" y="76200"/>
            <a:ext cx="178446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  <a:latin typeface="Britannic Bold" pitchFamily="34" charset="0"/>
              </a:rPr>
              <a:t>KEWAJIBAN</a:t>
            </a:r>
            <a:endParaRPr lang="en-US" sz="2500" dirty="0">
              <a:solidFill>
                <a:srgbClr val="C0000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04530"/>
            <a:ext cx="822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Pelaku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Perbelanjaan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Pusat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Perkantoran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dilarang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melakukan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tindakan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diskriminatif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kerjasama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ditempatkan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ruang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pelaku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lain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gedung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dimiliki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dikelola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pelaku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melakukan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relokasi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ruang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tanpa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pemberitahuan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layak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waktu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cukup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yang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ditempatkan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melakukan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persiapan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pemindahan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memutuskan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kerjasama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sepihak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kecuali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terjadi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pelanggaran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substansial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peraturan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pengelolaan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pemakaian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ruang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PKL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peraturan-peraturan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perundang-undangan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peraturan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umum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ketentuan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pidana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324666"/>
            <a:ext cx="165622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  <a:latin typeface="Britannic Bold" pitchFamily="34" charset="0"/>
              </a:rPr>
              <a:t>LARANGAN</a:t>
            </a:r>
            <a:endParaRPr lang="en-US" sz="2500" dirty="0">
              <a:solidFill>
                <a:srgbClr val="C0000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6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436602"/>
            <a:ext cx="411202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  <a:latin typeface="Britannic Bold" pitchFamily="34" charset="0"/>
              </a:rPr>
              <a:t>SANKSI ADMINISTRATIF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082963"/>
            <a:ext cx="8084645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500" dirty="0" err="1">
                <a:latin typeface="Britannic Bold" pitchFamily="34" charset="0"/>
              </a:rPr>
              <a:t>Sanksi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administratif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Jika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melalukan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pelanggaran</a:t>
            </a:r>
            <a:r>
              <a:rPr lang="en-US" sz="2500" dirty="0" smtClean="0">
                <a:latin typeface="Britannic Bold" pitchFamily="34" charset="0"/>
              </a:rPr>
              <a:t> : </a:t>
            </a:r>
            <a:endParaRPr lang="en-US" sz="2500" dirty="0">
              <a:latin typeface="Britannic Bold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dirty="0" err="1" smtClean="0">
                <a:latin typeface="Britannic Bold" pitchFamily="34" charset="0"/>
              </a:rPr>
              <a:t>teguran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tertulis</a:t>
            </a:r>
            <a:endParaRPr lang="en-US" sz="2500" dirty="0">
              <a:latin typeface="Britannic Bold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dirty="0" err="1" smtClean="0">
                <a:latin typeface="Britannic Bold" pitchFamily="34" charset="0"/>
              </a:rPr>
              <a:t>penghentian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sementara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atau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tetap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terhadap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pemanfaatan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bangunan</a:t>
            </a:r>
            <a:endParaRPr lang="en-US" sz="2500" dirty="0">
              <a:latin typeface="Britannic Bold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dirty="0" err="1" smtClean="0">
                <a:latin typeface="Britannic Bold" pitchFamily="34" charset="0"/>
              </a:rPr>
              <a:t>pembekuan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Izin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Mendirikan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Bangunan</a:t>
            </a:r>
            <a:endParaRPr lang="en-US" sz="2500" dirty="0">
              <a:latin typeface="Britannic Bold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dirty="0" err="1" smtClean="0">
                <a:latin typeface="Britannic Bold" pitchFamily="34" charset="0"/>
              </a:rPr>
              <a:t>denda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administratif</a:t>
            </a:r>
            <a:r>
              <a:rPr lang="en-US" sz="2500" dirty="0">
                <a:latin typeface="Britannic Bold" pitchFamily="34" charset="0"/>
              </a:rPr>
              <a:t> paling </a:t>
            </a:r>
            <a:r>
              <a:rPr lang="en-US" sz="2500" dirty="0" err="1">
                <a:latin typeface="Britannic Bold" pitchFamily="34" charset="0"/>
              </a:rPr>
              <a:t>banyak</a:t>
            </a:r>
            <a:r>
              <a:rPr lang="en-US" sz="2500" dirty="0">
                <a:latin typeface="Britannic Bold" pitchFamily="34" charset="0"/>
              </a:rPr>
              <a:t> Rp.50.000.000</a:t>
            </a:r>
            <a:r>
              <a:rPr lang="en-US" sz="2500" dirty="0" smtClean="0">
                <a:latin typeface="Britannic Bold" pitchFamily="34" charset="0"/>
              </a:rPr>
              <a:t>,-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dirty="0" err="1" smtClean="0">
                <a:latin typeface="Britannic Bold" pitchFamily="34" charset="0"/>
              </a:rPr>
              <a:t>pencabutan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Izin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Mendirikan</a:t>
            </a:r>
            <a:r>
              <a:rPr lang="en-US" sz="2500" dirty="0">
                <a:latin typeface="Britannic Bold" pitchFamily="34" charset="0"/>
              </a:rPr>
              <a:t> </a:t>
            </a:r>
            <a:r>
              <a:rPr lang="en-US" sz="2500" dirty="0" err="1" smtClean="0">
                <a:latin typeface="Britannic Bold" pitchFamily="34" charset="0"/>
              </a:rPr>
              <a:t>Bangunan</a:t>
            </a:r>
            <a:endParaRPr lang="en-US" sz="2500" dirty="0">
              <a:latin typeface="Britannic Bold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dirty="0" err="1" smtClean="0">
                <a:latin typeface="Britannic Bold" pitchFamily="34" charset="0"/>
              </a:rPr>
              <a:t>penyegelan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bangunan</a:t>
            </a:r>
            <a:r>
              <a:rPr lang="en-US" sz="2500" dirty="0">
                <a:latin typeface="Britannic Bold" pitchFamily="34" charset="0"/>
              </a:rPr>
              <a:t>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2500" dirty="0" err="1" smtClean="0">
                <a:latin typeface="Britannic Bold" pitchFamily="34" charset="0"/>
              </a:rPr>
              <a:t>pembongkaran</a:t>
            </a:r>
            <a:r>
              <a:rPr lang="en-US" sz="2500" dirty="0" smtClean="0">
                <a:latin typeface="Britannic Bold" pitchFamily="34" charset="0"/>
              </a:rPr>
              <a:t> </a:t>
            </a:r>
            <a:r>
              <a:rPr lang="en-US" sz="2500" dirty="0" err="1">
                <a:latin typeface="Britannic Bold" pitchFamily="34" charset="0"/>
              </a:rPr>
              <a:t>bangunan</a:t>
            </a:r>
            <a:r>
              <a:rPr lang="en-US" sz="2500" dirty="0">
                <a:latin typeface="Britannic 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200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4038600"/>
            <a:ext cx="5943600" cy="1295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dirty="0" smtClean="0">
                <a:solidFill>
                  <a:schemeClr val="bg2">
                    <a:lumMod val="10000"/>
                  </a:schemeClr>
                </a:solidFill>
                <a:latin typeface="Cooper Black" pitchFamily="18" charset="0"/>
              </a:rPr>
              <a:t>TERIMA KASIH</a:t>
            </a:r>
            <a:endParaRPr lang="en-US" sz="5000" dirty="0">
              <a:solidFill>
                <a:schemeClr val="bg2">
                  <a:lumMod val="10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63550" indent="-354013"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Keputusan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Meteri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Perindustrian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dan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Perdagangan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RI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Nomor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: 199/MP/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Kep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/6/2001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tentang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Persetujuan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Penyelenggaraan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Pameran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Dagang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,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Konvensi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,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dan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/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atau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Seminar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Dagang</a:t>
            </a:r>
            <a:endParaRPr lang="en-US" sz="2300" dirty="0" smtClean="0">
              <a:latin typeface="Britannic Bold" pitchFamily="34" charset="0"/>
              <a:cs typeface="Andalus" pitchFamily="18" charset="-78"/>
            </a:endParaRPr>
          </a:p>
          <a:p>
            <a:pPr marL="463550" indent="-354013"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Peraturan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Daerah Kota Surabaya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Nomor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1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Tahun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2010 </a:t>
            </a:r>
            <a:r>
              <a:rPr lang="en-US" sz="2300" dirty="0" err="1">
                <a:latin typeface="Britannic Bold" pitchFamily="34" charset="0"/>
                <a:cs typeface="Andalus" pitchFamily="18" charset="-78"/>
              </a:rPr>
              <a:t>t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entang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Penyelenggaraan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Usaha di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bidang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Perdagangan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;</a:t>
            </a:r>
          </a:p>
          <a:p>
            <a:pPr marL="463550" indent="-354013"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Peraturan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Walikota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Surabaya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Nomor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35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Tahun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2010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tentang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Pelayanan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di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Bidang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Perdagangan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dan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Perindustrian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;</a:t>
            </a:r>
          </a:p>
          <a:p>
            <a:pPr marL="463550" indent="-354013"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Peraturan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Walikota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Surabaya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Nomor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64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Tahun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2010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tentang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Tata Cara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Pengenaan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Sanksi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Administratif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Pelanggaran</a:t>
            </a:r>
            <a:r>
              <a:rPr lang="en-US" sz="2300" dirty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err="1" smtClean="0">
                <a:latin typeface="Britannic Bold" pitchFamily="34" charset="0"/>
                <a:cs typeface="Andalus" pitchFamily="18" charset="-78"/>
              </a:rPr>
              <a:t>Peraturan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>
                <a:latin typeface="Britannic Bold" pitchFamily="34" charset="0"/>
                <a:cs typeface="Andalus" pitchFamily="18" charset="-78"/>
              </a:rPr>
              <a:t>Daerah Kota Surabaya </a:t>
            </a:r>
            <a:r>
              <a:rPr lang="en-US" sz="2300" dirty="0" err="1">
                <a:latin typeface="Britannic Bold" pitchFamily="34" charset="0"/>
                <a:cs typeface="Andalus" pitchFamily="18" charset="-78"/>
              </a:rPr>
              <a:t>Nomor</a:t>
            </a:r>
            <a:r>
              <a:rPr lang="en-US" sz="2300" dirty="0">
                <a:latin typeface="Britannic Bold" pitchFamily="34" charset="0"/>
                <a:cs typeface="Andalus" pitchFamily="18" charset="-78"/>
              </a:rPr>
              <a:t> 1 </a:t>
            </a:r>
            <a:r>
              <a:rPr lang="en-US" sz="2300" dirty="0" err="1">
                <a:latin typeface="Britannic Bold" pitchFamily="34" charset="0"/>
                <a:cs typeface="Andalus" pitchFamily="18" charset="-78"/>
              </a:rPr>
              <a:t>Tahun</a:t>
            </a:r>
            <a:r>
              <a:rPr lang="en-US" sz="2300" dirty="0">
                <a:latin typeface="Britannic Bold" pitchFamily="34" charset="0"/>
                <a:cs typeface="Andalus" pitchFamily="18" charset="-78"/>
              </a:rPr>
              <a:t> </a:t>
            </a:r>
            <a:r>
              <a:rPr lang="en-US" sz="2300" dirty="0" smtClean="0">
                <a:latin typeface="Britannic Bold" pitchFamily="34" charset="0"/>
                <a:cs typeface="Andalus" pitchFamily="18" charset="-78"/>
              </a:rPr>
              <a:t>2010</a:t>
            </a:r>
            <a:endParaRPr lang="en-US" sz="2300" dirty="0">
              <a:latin typeface="Britannic Bold" pitchFamily="34" charset="0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45496" y="198437"/>
            <a:ext cx="4419600" cy="868363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000" dirty="0" smtClean="0">
                <a:latin typeface="Bernard MT Condensed" pitchFamily="18" charset="0"/>
              </a:rPr>
              <a:t>DASAR HUKUM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715436" cy="4068763"/>
          </a:xfrm>
        </p:spPr>
        <p:txBody>
          <a:bodyPr>
            <a:noAutofit/>
          </a:bodyPr>
          <a:lstStyle/>
          <a:p>
            <a:pPr marL="463550" indent="-354013">
              <a:buClr>
                <a:schemeClr val="accent3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600" u="sng" dirty="0" err="1" smtClean="0">
                <a:latin typeface="Britannic Bold" pitchFamily="34" charset="0"/>
              </a:rPr>
              <a:t>Pameran</a:t>
            </a:r>
            <a:r>
              <a:rPr lang="en-US" sz="2600" u="sng" dirty="0" smtClean="0">
                <a:latin typeface="Britannic Bold" pitchFamily="34" charset="0"/>
              </a:rPr>
              <a:t> </a:t>
            </a:r>
            <a:r>
              <a:rPr lang="en-US" sz="2600" u="sng" dirty="0" err="1" smtClean="0">
                <a:latin typeface="Britannic Bold" pitchFamily="34" charset="0"/>
              </a:rPr>
              <a:t>Dagang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adalah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kegiatan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mempertunjukkan</a:t>
            </a:r>
            <a:r>
              <a:rPr lang="en-US" sz="2600" dirty="0" smtClean="0">
                <a:latin typeface="Britannic Bold" pitchFamily="34" charset="0"/>
              </a:rPr>
              <a:t>, </a:t>
            </a:r>
            <a:r>
              <a:rPr lang="en-US" sz="2600" dirty="0" err="1" smtClean="0">
                <a:latin typeface="Britannic Bold" pitchFamily="34" charset="0"/>
              </a:rPr>
              <a:t>memperagakan</a:t>
            </a:r>
            <a:r>
              <a:rPr lang="en-US" sz="2600" dirty="0" smtClean="0">
                <a:latin typeface="Britannic Bold" pitchFamily="34" charset="0"/>
              </a:rPr>
              <a:t>, </a:t>
            </a:r>
            <a:r>
              <a:rPr lang="en-US" sz="2600" dirty="0" err="1" smtClean="0">
                <a:latin typeface="Britannic Bold" pitchFamily="34" charset="0"/>
              </a:rPr>
              <a:t>memperkenalkan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dan</a:t>
            </a:r>
            <a:r>
              <a:rPr lang="en-US" sz="2600" dirty="0" smtClean="0">
                <a:latin typeface="Britannic Bold" pitchFamily="34" charset="0"/>
              </a:rPr>
              <a:t>/</a:t>
            </a:r>
            <a:r>
              <a:rPr lang="en-US" sz="2600" dirty="0" err="1" smtClean="0">
                <a:latin typeface="Britannic Bold" pitchFamily="34" charset="0"/>
              </a:rPr>
              <a:t>atau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menyebarluaskan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informasi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hasil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produksi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barang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dan</a:t>
            </a:r>
            <a:r>
              <a:rPr lang="en-US" sz="2600" dirty="0" smtClean="0">
                <a:latin typeface="Britannic Bold" pitchFamily="34" charset="0"/>
              </a:rPr>
              <a:t>/ </a:t>
            </a:r>
            <a:r>
              <a:rPr lang="en-US" sz="2600" dirty="0" err="1" smtClean="0">
                <a:latin typeface="Britannic Bold" pitchFamily="34" charset="0"/>
              </a:rPr>
              <a:t>atau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jasa</a:t>
            </a:r>
            <a:r>
              <a:rPr lang="en-US" sz="2600" dirty="0" smtClean="0">
                <a:latin typeface="Britannic Bold" pitchFamily="34" charset="0"/>
              </a:rPr>
              <a:t> di </a:t>
            </a:r>
            <a:r>
              <a:rPr lang="en-US" sz="2600" dirty="0" err="1" smtClean="0">
                <a:latin typeface="Britannic Bold" pitchFamily="34" charset="0"/>
              </a:rPr>
              <a:t>suatu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tempat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dalam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jangka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waktu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tertentu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kepada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masyarakat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untuk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meningkatkan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penjualan</a:t>
            </a:r>
            <a:r>
              <a:rPr lang="en-US" sz="2600" dirty="0" smtClean="0">
                <a:latin typeface="Britannic Bold" pitchFamily="34" charset="0"/>
              </a:rPr>
              <a:t>, </a:t>
            </a:r>
            <a:r>
              <a:rPr lang="en-US" sz="2600" dirty="0" err="1" smtClean="0">
                <a:latin typeface="Britannic Bold" pitchFamily="34" charset="0"/>
              </a:rPr>
              <a:t>memperluas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pasar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dan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mencari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hubungan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dagang</a:t>
            </a:r>
            <a:r>
              <a:rPr lang="en-US" sz="2600" dirty="0" smtClean="0">
                <a:latin typeface="Britannic Bold" pitchFamily="34" charset="0"/>
              </a:rPr>
              <a:t>. </a:t>
            </a:r>
          </a:p>
          <a:p>
            <a:pPr marL="109537" indent="0">
              <a:buClr>
                <a:schemeClr val="accent3">
                  <a:lumMod val="50000"/>
                </a:schemeClr>
              </a:buClr>
              <a:buSzPct val="80000"/>
              <a:buNone/>
            </a:pPr>
            <a:endParaRPr lang="en-US" sz="1500" dirty="0" smtClean="0">
              <a:latin typeface="Britannic Bold" pitchFamily="34" charset="0"/>
            </a:endParaRPr>
          </a:p>
          <a:p>
            <a:pPr marL="463550" indent="-354013">
              <a:buClr>
                <a:schemeClr val="accent3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r>
              <a:rPr lang="en-US" sz="2600" u="sng" dirty="0" err="1" smtClean="0">
                <a:latin typeface="Britannic Bold" pitchFamily="34" charset="0"/>
              </a:rPr>
              <a:t>Konvensi</a:t>
            </a:r>
            <a:r>
              <a:rPr lang="en-US" sz="2600" u="sng" dirty="0" smtClean="0">
                <a:latin typeface="Britannic Bold" pitchFamily="34" charset="0"/>
              </a:rPr>
              <a:t> </a:t>
            </a:r>
            <a:r>
              <a:rPr lang="en-US" sz="2600" u="sng" dirty="0" err="1" smtClean="0">
                <a:latin typeface="Britannic Bold" pitchFamily="34" charset="0"/>
              </a:rPr>
              <a:t>dan</a:t>
            </a:r>
            <a:r>
              <a:rPr lang="en-US" sz="2600" u="sng" dirty="0" smtClean="0">
                <a:latin typeface="Britannic Bold" pitchFamily="34" charset="0"/>
              </a:rPr>
              <a:t>/</a:t>
            </a:r>
            <a:r>
              <a:rPr lang="en-US" sz="2600" u="sng" dirty="0" err="1" smtClean="0">
                <a:latin typeface="Britannic Bold" pitchFamily="34" charset="0"/>
              </a:rPr>
              <a:t>atau</a:t>
            </a:r>
            <a:r>
              <a:rPr lang="en-US" sz="2600" u="sng" dirty="0" smtClean="0">
                <a:latin typeface="Britannic Bold" pitchFamily="34" charset="0"/>
              </a:rPr>
              <a:t> seminar </a:t>
            </a:r>
            <a:r>
              <a:rPr lang="en-US" sz="2600" u="sng" dirty="0" err="1" smtClean="0">
                <a:latin typeface="Britannic Bold" pitchFamily="34" charset="0"/>
              </a:rPr>
              <a:t>dagang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adalah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pertemuan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sekelompok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orang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untuk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membahas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permasalahan</a:t>
            </a:r>
            <a:r>
              <a:rPr lang="en-US" sz="2600" dirty="0" smtClean="0">
                <a:latin typeface="Britannic Bold" pitchFamily="34" charset="0"/>
              </a:rPr>
              <a:t> yang </a:t>
            </a:r>
            <a:r>
              <a:rPr lang="en-US" sz="2600" dirty="0" err="1" smtClean="0">
                <a:latin typeface="Britannic Bold" pitchFamily="34" charset="0"/>
              </a:rPr>
              <a:t>terkait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dengan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penyelenggaraan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pameran</a:t>
            </a:r>
            <a:r>
              <a:rPr lang="en-US" sz="2600" dirty="0" smtClean="0">
                <a:latin typeface="Britannic Bold" pitchFamily="34" charset="0"/>
              </a:rPr>
              <a:t> </a:t>
            </a:r>
            <a:r>
              <a:rPr lang="en-US" sz="2600" dirty="0" err="1" smtClean="0">
                <a:latin typeface="Britannic Bold" pitchFamily="34" charset="0"/>
              </a:rPr>
              <a:t>dagang</a:t>
            </a:r>
            <a:r>
              <a:rPr lang="en-US" sz="2600" dirty="0" smtClean="0">
                <a:latin typeface="Britannic Bold" pitchFamily="34" charset="0"/>
              </a:rPr>
              <a:t>. </a:t>
            </a:r>
          </a:p>
          <a:p>
            <a:pPr>
              <a:buClr>
                <a:schemeClr val="accent3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endParaRPr lang="en-US" sz="2600" dirty="0" smtClean="0">
              <a:latin typeface="Britannic Bold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  <a:buSzPct val="80000"/>
              <a:buFont typeface="Wingdings" pitchFamily="2" charset="2"/>
              <a:buChar char="q"/>
            </a:pPr>
            <a:endParaRPr lang="en-US" sz="2600" dirty="0">
              <a:latin typeface="Britannic Bold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15000" y="304800"/>
            <a:ext cx="23622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Britannic Bold" pitchFamily="34" charset="0"/>
              </a:rPr>
              <a:t>DEFINISI</a:t>
            </a:r>
            <a:endParaRPr lang="en-US" b="1" dirty="0">
              <a:solidFill>
                <a:srgbClr val="C00000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457199"/>
            <a:ext cx="8715436" cy="548640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4488" indent="-344488" algn="just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Setiap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penyelenggara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Pameran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Konvensi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Seminar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klasifikasi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skala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LOKAL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apabila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menyelenggarakan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Pameran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Konvensi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Seminar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daerah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WAJIB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memperoleh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Surat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Pameran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Konvensi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Seminar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Pemerintah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Kota Surabaya</a:t>
            </a:r>
          </a:p>
          <a:p>
            <a:pPr marL="171450" indent="-171450" algn="just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4488" indent="-344488" algn="just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Setiap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Pameran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Konvensi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Seminar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Dagang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wajib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</a:p>
          <a:p>
            <a:pPr marL="688975" indent="-346075" algn="just">
              <a:lnSpc>
                <a:spcPct val="150000"/>
              </a:lnSpc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laporan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usahanya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waktu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14 (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empat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belas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sejak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berakhirnya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688975" indent="-346075" algn="just">
              <a:lnSpc>
                <a:spcPct val="150000"/>
              </a:lnSpc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mentaati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peraturan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perundang-undangan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berlaku</a:t>
            </a: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8975" indent="-344488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</a:pP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</a:pPr>
            <a:endParaRPr lang="en-US" sz="2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5410200"/>
          </a:xfrm>
        </p:spPr>
        <p:txBody>
          <a:bodyPr>
            <a:noAutofit/>
          </a:bodyPr>
          <a:lstStyle/>
          <a:p>
            <a:endParaRPr lang="en-US" sz="2000" dirty="0" smtClean="0">
              <a:latin typeface="Britannic Bold" pitchFamily="34" charset="0"/>
            </a:endParaRPr>
          </a:p>
          <a:p>
            <a:pPr marL="463550" indent="-354013"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Britannic Bold" pitchFamily="34" charset="0"/>
              </a:rPr>
              <a:t>Fotocopy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Kartu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Tanda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Penduduk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Direktur</a:t>
            </a:r>
            <a:r>
              <a:rPr lang="en-US" sz="2100" dirty="0" smtClean="0">
                <a:latin typeface="Britannic Bold" pitchFamily="34" charset="0"/>
              </a:rPr>
              <a:t> Perusahaan </a:t>
            </a:r>
            <a:r>
              <a:rPr lang="en-US" sz="2100" dirty="0" err="1" smtClean="0">
                <a:latin typeface="Britannic Bold" pitchFamily="34" charset="0"/>
              </a:rPr>
              <a:t>penyelenggara</a:t>
            </a:r>
            <a:r>
              <a:rPr lang="en-US" sz="2100" dirty="0" smtClean="0">
                <a:latin typeface="Britannic Bold" pitchFamily="34" charset="0"/>
              </a:rPr>
              <a:t>; </a:t>
            </a:r>
          </a:p>
          <a:p>
            <a:pPr marL="463550" indent="-354013"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Britannic Bold" pitchFamily="34" charset="0"/>
              </a:rPr>
              <a:t>Fotocopy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Surat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Izin</a:t>
            </a:r>
            <a:r>
              <a:rPr lang="en-US" sz="2100" dirty="0" smtClean="0">
                <a:latin typeface="Britannic Bold" pitchFamily="34" charset="0"/>
              </a:rPr>
              <a:t> Usaha </a:t>
            </a:r>
            <a:r>
              <a:rPr lang="en-US" sz="2100" dirty="0" err="1" smtClean="0">
                <a:latin typeface="Britannic Bold" pitchFamily="34" charset="0"/>
              </a:rPr>
              <a:t>Perdagangan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atau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Izin</a:t>
            </a:r>
            <a:r>
              <a:rPr lang="en-US" sz="2100" dirty="0" smtClean="0">
                <a:latin typeface="Britannic Bold" pitchFamily="34" charset="0"/>
              </a:rPr>
              <a:t> Usaha </a:t>
            </a:r>
            <a:r>
              <a:rPr lang="en-US" sz="2100" dirty="0" err="1" smtClean="0">
                <a:latin typeface="Britannic Bold" pitchFamily="34" charset="0"/>
              </a:rPr>
              <a:t>Jasa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Pameran</a:t>
            </a:r>
            <a:r>
              <a:rPr lang="en-US" sz="2100" dirty="0" smtClean="0">
                <a:latin typeface="Britannic Bold" pitchFamily="34" charset="0"/>
              </a:rPr>
              <a:t>/</a:t>
            </a:r>
            <a:r>
              <a:rPr lang="en-US" sz="2100" dirty="0" err="1" smtClean="0">
                <a:latin typeface="Britannic Bold" pitchFamily="34" charset="0"/>
              </a:rPr>
              <a:t>konvensi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Tanda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Daftar</a:t>
            </a:r>
            <a:r>
              <a:rPr lang="en-US" sz="2100" dirty="0" smtClean="0">
                <a:latin typeface="Britannic Bold" pitchFamily="34" charset="0"/>
              </a:rPr>
              <a:t> Perusahaan, </a:t>
            </a:r>
            <a:r>
              <a:rPr lang="en-US" sz="2100" dirty="0" err="1" smtClean="0">
                <a:latin typeface="Britannic Bold" pitchFamily="34" charset="0"/>
              </a:rPr>
              <a:t>kecuali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penyelenggara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dari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Instansi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pemerintah</a:t>
            </a:r>
            <a:r>
              <a:rPr lang="en-US" sz="2100" dirty="0" smtClean="0">
                <a:latin typeface="Britannic Bold" pitchFamily="34" charset="0"/>
              </a:rPr>
              <a:t>; </a:t>
            </a:r>
          </a:p>
          <a:p>
            <a:pPr marL="463550" indent="-354013"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Britannic Bold" pitchFamily="34" charset="0"/>
              </a:rPr>
              <a:t>Fotocopy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keterangan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waktu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tempat</a:t>
            </a:r>
            <a:r>
              <a:rPr lang="en-US" sz="2100" dirty="0" smtClean="0">
                <a:latin typeface="Britannic Bold" pitchFamily="34" charset="0"/>
              </a:rPr>
              <a:t> yang </a:t>
            </a:r>
            <a:r>
              <a:rPr lang="en-US" sz="2100" dirty="0" err="1" smtClean="0">
                <a:latin typeface="Britannic Bold" pitchFamily="34" charset="0"/>
              </a:rPr>
              <a:t>dikeluarkan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oleh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pengelola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tempat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dan</a:t>
            </a:r>
            <a:r>
              <a:rPr lang="en-US" sz="2100" dirty="0" smtClean="0">
                <a:latin typeface="Britannic Bold" pitchFamily="34" charset="0"/>
              </a:rPr>
              <a:t>/</a:t>
            </a:r>
            <a:r>
              <a:rPr lang="en-US" sz="2100" dirty="0" err="1" smtClean="0">
                <a:latin typeface="Britannic Bold" pitchFamily="34" charset="0"/>
              </a:rPr>
              <a:t>atau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gedung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dan</a:t>
            </a:r>
            <a:r>
              <a:rPr lang="en-US" sz="2100" dirty="0" smtClean="0">
                <a:latin typeface="Britannic Bold" pitchFamily="34" charset="0"/>
              </a:rPr>
              <a:t>/</a:t>
            </a:r>
            <a:r>
              <a:rPr lang="en-US" sz="2100" dirty="0" err="1" smtClean="0">
                <a:latin typeface="Britannic Bold" pitchFamily="34" charset="0"/>
              </a:rPr>
              <a:t>atau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pusat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perbelanjaan</a:t>
            </a:r>
            <a:r>
              <a:rPr lang="en-US" sz="2100" dirty="0" smtClean="0">
                <a:latin typeface="Britannic Bold" pitchFamily="34" charset="0"/>
              </a:rPr>
              <a:t>/mall/plaza; </a:t>
            </a:r>
          </a:p>
          <a:p>
            <a:pPr marL="463550" indent="-354013"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Britannic Bold" pitchFamily="34" charset="0"/>
              </a:rPr>
              <a:t>Fotocopy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daftar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negara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asal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peserta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dan</a:t>
            </a:r>
            <a:r>
              <a:rPr lang="en-US" sz="2100" dirty="0" smtClean="0">
                <a:latin typeface="Britannic Bold" pitchFamily="34" charset="0"/>
              </a:rPr>
              <a:t>/</a:t>
            </a:r>
            <a:r>
              <a:rPr lang="en-US" sz="2100" dirty="0" err="1" smtClean="0">
                <a:latin typeface="Britannic Bold" pitchFamily="34" charset="0"/>
              </a:rPr>
              <a:t>atau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pembicara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dari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luar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daerah</a:t>
            </a:r>
            <a:r>
              <a:rPr lang="en-US" sz="2100" dirty="0" smtClean="0">
                <a:latin typeface="Britannic Bold" pitchFamily="34" charset="0"/>
              </a:rPr>
              <a:t>; </a:t>
            </a:r>
          </a:p>
          <a:p>
            <a:pPr marL="463550" indent="-354013"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Britannic Bold" pitchFamily="34" charset="0"/>
              </a:rPr>
              <a:t>Fotocopy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daftar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jenis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barang</a:t>
            </a:r>
            <a:r>
              <a:rPr lang="en-US" sz="2100" dirty="0" smtClean="0">
                <a:latin typeface="Britannic Bold" pitchFamily="34" charset="0"/>
              </a:rPr>
              <a:t>/</a:t>
            </a:r>
            <a:r>
              <a:rPr lang="en-US" sz="2100" dirty="0" err="1" smtClean="0">
                <a:latin typeface="Britannic Bold" pitchFamily="34" charset="0"/>
              </a:rPr>
              <a:t>jasa</a:t>
            </a:r>
            <a:r>
              <a:rPr lang="en-US" sz="2100" dirty="0" smtClean="0">
                <a:latin typeface="Britannic Bold" pitchFamily="34" charset="0"/>
              </a:rPr>
              <a:t> yang </a:t>
            </a:r>
            <a:r>
              <a:rPr lang="en-US" sz="2100" dirty="0" err="1" smtClean="0">
                <a:latin typeface="Britannic Bold" pitchFamily="34" charset="0"/>
              </a:rPr>
              <a:t>akan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dipamerkan</a:t>
            </a:r>
            <a:r>
              <a:rPr lang="en-US" sz="2100" dirty="0" smtClean="0">
                <a:latin typeface="Britannic Bold" pitchFamily="34" charset="0"/>
              </a:rPr>
              <a:t>; </a:t>
            </a:r>
          </a:p>
          <a:p>
            <a:pPr marL="463550" indent="-354013"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Britannic Bold" pitchFamily="34" charset="0"/>
              </a:rPr>
              <a:t>Fotocopy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profil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pameran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atau</a:t>
            </a:r>
            <a:r>
              <a:rPr lang="en-US" sz="2100" dirty="0" smtClean="0">
                <a:latin typeface="Britannic Bold" pitchFamily="34" charset="0"/>
              </a:rPr>
              <a:t> proposal </a:t>
            </a:r>
            <a:r>
              <a:rPr lang="en-US" sz="2100" dirty="0" err="1" smtClean="0">
                <a:latin typeface="Britannic Bold" pitchFamily="34" charset="0"/>
              </a:rPr>
              <a:t>penyelenggaraan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kegiatan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pameran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dagang</a:t>
            </a:r>
            <a:r>
              <a:rPr lang="en-US" sz="2100" dirty="0" smtClean="0">
                <a:latin typeface="Britannic Bold" pitchFamily="34" charset="0"/>
              </a:rPr>
              <a:t>, </a:t>
            </a:r>
            <a:r>
              <a:rPr lang="en-US" sz="2100" dirty="0" err="1" smtClean="0">
                <a:latin typeface="Britannic Bold" pitchFamily="34" charset="0"/>
              </a:rPr>
              <a:t>konvensi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atau</a:t>
            </a:r>
            <a:r>
              <a:rPr lang="en-US" sz="2100" dirty="0" smtClean="0">
                <a:latin typeface="Britannic Bold" pitchFamily="34" charset="0"/>
              </a:rPr>
              <a:t> seminar </a:t>
            </a:r>
            <a:r>
              <a:rPr lang="en-US" sz="2100" dirty="0" err="1" smtClean="0">
                <a:latin typeface="Britannic Bold" pitchFamily="34" charset="0"/>
              </a:rPr>
              <a:t>dagang</a:t>
            </a:r>
            <a:r>
              <a:rPr lang="en-US" sz="2100" dirty="0" smtClean="0">
                <a:latin typeface="Britannic Bold" pitchFamily="34" charset="0"/>
              </a:rPr>
              <a:t>; </a:t>
            </a:r>
            <a:r>
              <a:rPr lang="en-US" sz="2100" dirty="0" err="1" smtClean="0">
                <a:latin typeface="Britannic Bold" pitchFamily="34" charset="0"/>
              </a:rPr>
              <a:t>dan</a:t>
            </a:r>
            <a:r>
              <a:rPr lang="en-US" sz="2100" dirty="0" smtClean="0">
                <a:latin typeface="Britannic Bold" pitchFamily="34" charset="0"/>
              </a:rPr>
              <a:t> </a:t>
            </a:r>
          </a:p>
          <a:p>
            <a:pPr marL="463550" indent="-354013"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Britannic Bold" pitchFamily="34" charset="0"/>
              </a:rPr>
              <a:t>Fotocopy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Nomor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Pokok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Wajib</a:t>
            </a:r>
            <a:r>
              <a:rPr lang="en-US" sz="2100" dirty="0" smtClean="0">
                <a:latin typeface="Britannic Bold" pitchFamily="34" charset="0"/>
              </a:rPr>
              <a:t> </a:t>
            </a:r>
            <a:r>
              <a:rPr lang="en-US" sz="2100" dirty="0" err="1" smtClean="0">
                <a:latin typeface="Britannic Bold" pitchFamily="34" charset="0"/>
              </a:rPr>
              <a:t>Pajak</a:t>
            </a:r>
            <a:r>
              <a:rPr lang="en-US" sz="2100" dirty="0" smtClean="0">
                <a:latin typeface="Britannic Bold" pitchFamily="34" charset="0"/>
              </a:rPr>
              <a:t>. </a:t>
            </a:r>
          </a:p>
          <a:p>
            <a:endParaRPr lang="en-US" sz="2000" dirty="0"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28600"/>
            <a:ext cx="3886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u="sng" dirty="0" smtClean="0">
                <a:solidFill>
                  <a:srgbClr val="C00000"/>
                </a:solidFill>
                <a:latin typeface="Cooper Black" pitchFamily="18" charset="0"/>
              </a:rPr>
              <a:t>PERSYARATAN</a:t>
            </a:r>
            <a:endParaRPr lang="en-US" sz="3500" u="sng" dirty="0">
              <a:solidFill>
                <a:srgbClr val="C0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562600"/>
          </a:xfrm>
        </p:spPr>
        <p:txBody>
          <a:bodyPr>
            <a:noAutofit/>
          </a:bodyPr>
          <a:lstStyle/>
          <a:p>
            <a:pPr marL="344488" indent="-344488">
              <a:buClr>
                <a:srgbClr val="C00000"/>
              </a:buClr>
              <a:buSzPct val="100000"/>
              <a:buFont typeface="Wingdings" pitchFamily="2" charset="2"/>
              <a:buChar char="q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Dilakukannya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pengawasan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Pameran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dikenakan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sanksi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administratif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688975" lvl="1" indent="-330200" algn="just">
              <a:buClrTx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memiliki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Pameran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688975" lvl="1" indent="-330200" algn="just">
              <a:buClrTx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Pengawasan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kelembagaan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688975" lvl="1" indent="-330200" algn="just">
              <a:buClrTx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Klasifikasi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peraturan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688975" lvl="1" indent="-330200" algn="just">
              <a:buClrTx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Pemenuhan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larangan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58775" lvl="1" indent="0" algn="just">
              <a:buClrTx/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4488" indent="-344488">
              <a:buClr>
                <a:srgbClr val="C00000"/>
              </a:buClr>
              <a:buSzPct val="100000"/>
              <a:buFont typeface="Wingdings" pitchFamily="2" charset="2"/>
              <a:buChar char="q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Sanksi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administratif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berupa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</a:p>
          <a:p>
            <a:pPr marL="688975" lvl="1" indent="-341313">
              <a:buClrTx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Peringatan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tertulis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688975" lvl="1" indent="-341313">
              <a:buClrTx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Penghentian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sementara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688975" lvl="1" indent="-341313">
              <a:buClrTx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Pencabutan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</a:p>
          <a:p>
            <a:pPr marL="688975" lvl="1" indent="-341313">
              <a:buClrTx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Penutupan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usaha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8975" lvl="1" indent="-341313">
              <a:buClrTx/>
              <a:buFont typeface="+mj-lt"/>
              <a:buAutoNum type="arabi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Denda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adminstratif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paling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banyak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50.000.000.</a:t>
            </a:r>
          </a:p>
          <a:p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ritannic Bold" pitchFamily="34" charset="0"/>
              </a:rPr>
              <a:t>SANKSI</a:t>
            </a:r>
            <a:endParaRPr lang="en-US" sz="4800" dirty="0">
              <a:latin typeface="Britannic Bold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914400"/>
            <a:ext cx="9144000" cy="152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1066800"/>
            <a:ext cx="9144000" cy="152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 descr="C:\Users\ULP\Pictures\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3303" y="3810000"/>
            <a:ext cx="2270819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838200"/>
            <a:ext cx="815340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28600" y="19050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222250" algn="ctr"/>
            <a:r>
              <a:rPr lang="en-US" sz="4000" b="1" dirty="0" err="1" smtClean="0">
                <a:latin typeface="Britannic Bold" pitchFamily="34" charset="0"/>
                <a:cs typeface="Aharoni" pitchFamily="2" charset="-79"/>
              </a:rPr>
              <a:t>Izin</a:t>
            </a:r>
            <a:r>
              <a:rPr lang="en-US" sz="4000" b="1" dirty="0" smtClean="0">
                <a:latin typeface="Britannic Bold" pitchFamily="34" charset="0"/>
                <a:cs typeface="Aharoni" pitchFamily="2" charset="-79"/>
              </a:rPr>
              <a:t> Usaha </a:t>
            </a:r>
            <a:r>
              <a:rPr lang="en-US" sz="4000" b="1" dirty="0" err="1" smtClean="0">
                <a:latin typeface="Britannic Bold" pitchFamily="34" charset="0"/>
                <a:cs typeface="Aharoni" pitchFamily="2" charset="-79"/>
              </a:rPr>
              <a:t>Toko</a:t>
            </a:r>
            <a:r>
              <a:rPr lang="en-US" sz="4000" b="1" dirty="0" smtClean="0">
                <a:latin typeface="Britannic Bold" pitchFamily="34" charset="0"/>
                <a:cs typeface="Aharoni" pitchFamily="2" charset="-79"/>
              </a:rPr>
              <a:t> </a:t>
            </a:r>
            <a:r>
              <a:rPr lang="en-US" sz="4000" b="1" dirty="0" err="1" smtClean="0">
                <a:latin typeface="Britannic Bold" pitchFamily="34" charset="0"/>
                <a:cs typeface="Aharoni" pitchFamily="2" charset="-79"/>
              </a:rPr>
              <a:t>Swalayan</a:t>
            </a:r>
            <a:r>
              <a:rPr lang="en-US" sz="4000" b="1" dirty="0" smtClean="0">
                <a:latin typeface="Britannic Bold" pitchFamily="34" charset="0"/>
                <a:cs typeface="Aharoni" pitchFamily="2" charset="-79"/>
              </a:rPr>
              <a:t> </a:t>
            </a:r>
          </a:p>
          <a:p>
            <a:pPr marL="568325" indent="-222250" algn="ctr"/>
            <a:r>
              <a:rPr lang="en-US" sz="4000" b="1" dirty="0" smtClean="0">
                <a:latin typeface="Britannic Bold" pitchFamily="34" charset="0"/>
                <a:cs typeface="Aharoni" pitchFamily="2" charset="-79"/>
              </a:rPr>
              <a:t>(IUTS)</a:t>
            </a:r>
          </a:p>
        </p:txBody>
      </p:sp>
    </p:spTree>
    <p:extLst>
      <p:ext uri="{BB962C8B-B14F-4D97-AF65-F5344CB8AC3E}">
        <p14:creationId xmlns:p14="http://schemas.microsoft.com/office/powerpoint/2010/main" xmlns="" val="16359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65237"/>
            <a:ext cx="8229600" cy="4525963"/>
          </a:xfrm>
        </p:spPr>
        <p:txBody>
          <a:bodyPr>
            <a:normAutofit lnSpcReduction="10000"/>
          </a:bodyPr>
          <a:lstStyle/>
          <a:p>
            <a:pPr marL="457200" lvl="0" indent="-338138">
              <a:spcAft>
                <a:spcPts val="6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2500" dirty="0" err="1"/>
              <a:t>Peraturan</a:t>
            </a:r>
            <a:r>
              <a:rPr lang="en-US" sz="2500" dirty="0"/>
              <a:t> Daerah Kota Surabaya </a:t>
            </a:r>
            <a:r>
              <a:rPr lang="en-US" sz="2500" dirty="0" err="1"/>
              <a:t>Nomor</a:t>
            </a:r>
            <a:r>
              <a:rPr lang="en-US" sz="2500" dirty="0"/>
              <a:t> 8 </a:t>
            </a:r>
            <a:r>
              <a:rPr lang="en-US" sz="2500" dirty="0" err="1"/>
              <a:t>Tahun</a:t>
            </a:r>
            <a:r>
              <a:rPr lang="en-US" sz="2500" dirty="0"/>
              <a:t> 2014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fi-FI" sz="2500" dirty="0"/>
              <a:t>Penataan Toko Swalayan di Kota Surabaya ;</a:t>
            </a:r>
            <a:endParaRPr lang="en-US" sz="2500" dirty="0"/>
          </a:p>
          <a:p>
            <a:pPr marL="457200" lvl="0" indent="-338138">
              <a:spcAft>
                <a:spcPts val="6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2500" dirty="0" err="1"/>
              <a:t>Peraturan</a:t>
            </a:r>
            <a:r>
              <a:rPr lang="en-US" sz="2500" dirty="0"/>
              <a:t> </a:t>
            </a:r>
            <a:r>
              <a:rPr lang="en-US" sz="2500" dirty="0" err="1"/>
              <a:t>Walikota</a:t>
            </a:r>
            <a:r>
              <a:rPr lang="en-US" sz="2500" dirty="0"/>
              <a:t> Surabaya </a:t>
            </a:r>
            <a:r>
              <a:rPr lang="en-US" sz="2500" dirty="0" err="1"/>
              <a:t>Nomor</a:t>
            </a:r>
            <a:r>
              <a:rPr lang="en-US" sz="2500" dirty="0"/>
              <a:t> 18 </a:t>
            </a:r>
            <a:r>
              <a:rPr lang="en-US" sz="2500" dirty="0" err="1"/>
              <a:t>Tahun</a:t>
            </a:r>
            <a:r>
              <a:rPr lang="en-US" sz="2500" dirty="0"/>
              <a:t> 2015 </a:t>
            </a:r>
            <a:r>
              <a:rPr lang="en-US" sz="2500" dirty="0" err="1"/>
              <a:t>Tentang</a:t>
            </a:r>
            <a:r>
              <a:rPr lang="en-US" sz="2500" dirty="0"/>
              <a:t> Tata Cara </a:t>
            </a:r>
            <a:r>
              <a:rPr lang="en-US" sz="2500" dirty="0" err="1"/>
              <a:t>Penerbitan</a:t>
            </a:r>
            <a:r>
              <a:rPr lang="en-US" sz="2500" dirty="0"/>
              <a:t> </a:t>
            </a:r>
            <a:r>
              <a:rPr lang="en-US" sz="2500" dirty="0" err="1"/>
              <a:t>Izin</a:t>
            </a:r>
            <a:r>
              <a:rPr lang="en-US" sz="2500" dirty="0"/>
              <a:t> Usaha </a:t>
            </a:r>
            <a:r>
              <a:rPr lang="en-US" sz="2500" dirty="0" err="1"/>
              <a:t>Toko</a:t>
            </a:r>
            <a:r>
              <a:rPr lang="en-US" sz="2500" dirty="0"/>
              <a:t> </a:t>
            </a:r>
            <a:r>
              <a:rPr lang="en-US" sz="2500" dirty="0" err="1"/>
              <a:t>Swalayan</a:t>
            </a:r>
            <a:r>
              <a:rPr lang="en-US" sz="2500" dirty="0"/>
              <a:t> Kota Surabaya ;</a:t>
            </a:r>
          </a:p>
          <a:p>
            <a:pPr marL="457200" lvl="0" indent="-338138">
              <a:spcAft>
                <a:spcPts val="6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2500" dirty="0" err="1"/>
              <a:t>Peraturan</a:t>
            </a:r>
            <a:r>
              <a:rPr lang="en-US" sz="2500" dirty="0"/>
              <a:t> </a:t>
            </a:r>
            <a:r>
              <a:rPr lang="en-US" sz="2500" dirty="0" err="1"/>
              <a:t>Walikota</a:t>
            </a:r>
            <a:r>
              <a:rPr lang="en-US" sz="2500" dirty="0"/>
              <a:t> Surabaya </a:t>
            </a:r>
            <a:r>
              <a:rPr lang="en-US" sz="2500" dirty="0" err="1"/>
              <a:t>Nomor</a:t>
            </a:r>
            <a:r>
              <a:rPr lang="en-US" sz="2500" dirty="0"/>
              <a:t> 44 </a:t>
            </a:r>
            <a:r>
              <a:rPr lang="en-US" sz="2500" dirty="0" err="1"/>
              <a:t>Tahun</a:t>
            </a:r>
            <a:r>
              <a:rPr lang="en-US" sz="2500" dirty="0"/>
              <a:t> 2015 </a:t>
            </a:r>
            <a:r>
              <a:rPr lang="en-US" sz="2500" dirty="0" err="1"/>
              <a:t>Tentang</a:t>
            </a:r>
            <a:r>
              <a:rPr lang="en-US" sz="2500" dirty="0"/>
              <a:t> Tata Cara </a:t>
            </a:r>
            <a:r>
              <a:rPr lang="en-US" sz="2500" dirty="0" err="1"/>
              <a:t>Pengenaan</a:t>
            </a:r>
            <a:r>
              <a:rPr lang="en-US" sz="2500" dirty="0"/>
              <a:t> </a:t>
            </a:r>
            <a:r>
              <a:rPr lang="en-US" sz="2500" dirty="0" err="1"/>
              <a:t>Sanksi</a:t>
            </a:r>
            <a:r>
              <a:rPr lang="en-US" sz="2500" dirty="0"/>
              <a:t> </a:t>
            </a:r>
            <a:r>
              <a:rPr lang="en-US" sz="2500" dirty="0" err="1"/>
              <a:t>Administratif</a:t>
            </a:r>
            <a:r>
              <a:rPr lang="en-US" sz="2500" dirty="0"/>
              <a:t> </a:t>
            </a:r>
            <a:r>
              <a:rPr lang="en-US" sz="2500" dirty="0" err="1"/>
              <a:t>Pelanggaran</a:t>
            </a:r>
            <a:r>
              <a:rPr lang="en-US" sz="2500" dirty="0"/>
              <a:t> </a:t>
            </a:r>
            <a:r>
              <a:rPr lang="en-US" sz="2500" dirty="0" err="1"/>
              <a:t>Peraturan</a:t>
            </a:r>
            <a:r>
              <a:rPr lang="en-US" sz="2500" dirty="0"/>
              <a:t> Daerah Kota Surabaya </a:t>
            </a:r>
            <a:r>
              <a:rPr lang="en-US" sz="2500" dirty="0" err="1"/>
              <a:t>Nomor</a:t>
            </a:r>
            <a:r>
              <a:rPr lang="en-US" sz="2500" dirty="0"/>
              <a:t> 8 </a:t>
            </a:r>
            <a:r>
              <a:rPr lang="en-US" sz="2500" dirty="0" err="1"/>
              <a:t>Tahun</a:t>
            </a:r>
            <a:r>
              <a:rPr lang="en-US" sz="2500" dirty="0"/>
              <a:t> 2014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fi-FI" sz="2500" dirty="0"/>
              <a:t>Penataan Toko Swalayan Di Kota Surabaya</a:t>
            </a:r>
            <a:r>
              <a:rPr lang="fi-FI" sz="2500" dirty="0" smtClean="0"/>
              <a:t>.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ritannic Bold" pitchFamily="34" charset="0"/>
              </a:rPr>
              <a:t>DASAR HUKUM TOKO SWALAYAN</a:t>
            </a:r>
            <a:endParaRPr lang="en-US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6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5149769</TotalTime>
  <Words>1468</Words>
  <Application>Microsoft Office PowerPoint</Application>
  <PresentationFormat>On-screen Show (4:3)</PresentationFormat>
  <Paragraphs>159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Slide 1</vt:lpstr>
      <vt:lpstr>Slide 2</vt:lpstr>
      <vt:lpstr>Slide 3</vt:lpstr>
      <vt:lpstr>DEFINISI</vt:lpstr>
      <vt:lpstr>Slide 5</vt:lpstr>
      <vt:lpstr>Slide 6</vt:lpstr>
      <vt:lpstr>SANKSI</vt:lpstr>
      <vt:lpstr>Slide 8</vt:lpstr>
      <vt:lpstr>DASAR HUKUM TOKO SWALAYAN</vt:lpstr>
      <vt:lpstr>Slide 10</vt:lpstr>
      <vt:lpstr>Slide 11</vt:lpstr>
      <vt:lpstr>Slide 12</vt:lpstr>
      <vt:lpstr>Slide 13</vt:lpstr>
      <vt:lpstr>DASAR HUKUM STPW</vt:lpstr>
      <vt:lpstr>Slide 15</vt:lpstr>
      <vt:lpstr>Slide 16</vt:lpstr>
      <vt:lpstr>PENDAFTARAN WARALABA</vt:lpstr>
      <vt:lpstr>SANKSI ADMINISTRATIF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KADIS DIS PRDAGANGAN</cp:lastModifiedBy>
  <cp:revision>135</cp:revision>
  <cp:lastPrinted>2018-01-05T07:43:19Z</cp:lastPrinted>
  <dcterms:created xsi:type="dcterms:W3CDTF">2018-01-05T07:18:01Z</dcterms:created>
  <dcterms:modified xsi:type="dcterms:W3CDTF">2018-07-19T03:54:33Z</dcterms:modified>
</cp:coreProperties>
</file>