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7" r:id="rId2"/>
    <p:sldId id="366" r:id="rId3"/>
    <p:sldId id="370" r:id="rId4"/>
    <p:sldId id="372" r:id="rId5"/>
    <p:sldId id="373" r:id="rId6"/>
    <p:sldId id="358" r:id="rId7"/>
    <p:sldId id="374" r:id="rId8"/>
    <p:sldId id="375" r:id="rId9"/>
    <p:sldId id="323" r:id="rId10"/>
    <p:sldId id="288" r:id="rId11"/>
  </p:sldIdLst>
  <p:sldSz cx="9144000" cy="6858000" type="screen4x3"/>
  <p:notesSz cx="6858000" cy="99456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33CCCC"/>
    <a:srgbClr val="993300"/>
    <a:srgbClr val="008000"/>
    <a:srgbClr val="FFFFCC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9880" autoAdjust="0"/>
  </p:normalViewPr>
  <p:slideViewPr>
    <p:cSldViewPr>
      <p:cViewPr varScale="1">
        <p:scale>
          <a:sx n="85" d="100"/>
          <a:sy n="85" d="100"/>
        </p:scale>
        <p:origin x="-12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681EE7-07FA-46D4-A866-0C07FCDA8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91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98F8-3DC8-4585-B9E5-3CEABCD3C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58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D34B-B718-4269-B53B-301FD6BA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3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F1DA-BCA8-4ECF-B9AC-88D8E0EB9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93451-3FAE-46A1-BF47-AD6567BA3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0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D3C6-F138-4AEB-89B3-8B549AD3A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71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F5FB-EB70-461A-B58E-72B05A3CB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84C6-653C-4D52-A221-C1869412F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4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C8D4-6C63-4961-A905-257EF9ABA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9F85-6F1E-4EF1-A873-60DF67A64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3131-E4C7-46A3-BA3B-342A489FB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A1BF9-E93B-43C2-B8DE-7FE6BF9B0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3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DBA8692-3252-4C77-A804-79AE9020E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98" r:id="rId2"/>
    <p:sldLayoutId id="2147484007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8" r:id="rId9"/>
    <p:sldLayoutId id="2147484004" r:id="rId10"/>
    <p:sldLayoutId id="21474840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WordArt 22"/>
          <p:cNvSpPr>
            <a:spLocks noChangeArrowheads="1" noChangeShapeType="1" noTextEdit="1"/>
          </p:cNvSpPr>
          <p:nvPr/>
        </p:nvSpPr>
        <p:spPr bwMode="auto">
          <a:xfrm>
            <a:off x="3200400" y="5486400"/>
            <a:ext cx="27051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1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33"/>
                  </a:gs>
                  <a:gs pos="100000">
                    <a:srgbClr val="FFFFCC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3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WordArt 20"/>
          <p:cNvSpPr>
            <a:spLocks noChangeArrowheads="1" noChangeShapeType="1" noTextEdit="1"/>
          </p:cNvSpPr>
          <p:nvPr/>
        </p:nvSpPr>
        <p:spPr bwMode="auto">
          <a:xfrm>
            <a:off x="1524000" y="2743200"/>
            <a:ext cx="6781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Arial Black"/>
              </a:rPr>
              <a:t>PENEGAKAN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Arial Black"/>
              </a:rPr>
              <a:t>HUKUM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CC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46" name="WordArt 27"/>
          <p:cNvSpPr>
            <a:spLocks noChangeArrowheads="1" noChangeShapeType="1" noTextEdit="1"/>
          </p:cNvSpPr>
          <p:nvPr/>
        </p:nvSpPr>
        <p:spPr bwMode="auto">
          <a:xfrm>
            <a:off x="2590800" y="3429000"/>
            <a:ext cx="434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Arial Black"/>
              </a:rPr>
              <a:t>TERKAIT TERA / TERA ULANG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CC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47" name="WordArt 21"/>
          <p:cNvSpPr>
            <a:spLocks noChangeArrowheads="1" noChangeShapeType="1" noTextEdit="1"/>
          </p:cNvSpPr>
          <p:nvPr/>
        </p:nvSpPr>
        <p:spPr bwMode="auto">
          <a:xfrm>
            <a:off x="1600200" y="4152900"/>
            <a:ext cx="652938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UU RI  NO.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 TAHUN 1981 TTG METROLOGI LEGAL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48" name="WordArt 8"/>
          <p:cNvSpPr>
            <a:spLocks noChangeArrowheads="1" noChangeShapeType="1" noTextEdit="1"/>
          </p:cNvSpPr>
          <p:nvPr/>
        </p:nvSpPr>
        <p:spPr bwMode="auto">
          <a:xfrm>
            <a:off x="1752600" y="6096000"/>
            <a:ext cx="5410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Arial Black"/>
              </a:rPr>
              <a:t>POLRESTABES  SURABAYA</a:t>
            </a:r>
          </a:p>
        </p:txBody>
      </p:sp>
      <p:sp>
        <p:nvSpPr>
          <p:cNvPr id="51" name="WordArt 30"/>
          <p:cNvSpPr>
            <a:spLocks noChangeArrowheads="1" noChangeShapeType="1" noTextEdit="1"/>
          </p:cNvSpPr>
          <p:nvPr/>
        </p:nvSpPr>
        <p:spPr bwMode="auto">
          <a:xfrm>
            <a:off x="2743200" y="6400800"/>
            <a:ext cx="3505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Arial Black"/>
              </a:rPr>
              <a:t>Surabaya, </a:t>
            </a:r>
            <a:r>
              <a:rPr lang="en-US" sz="1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Arial Black"/>
              </a:rPr>
              <a:t>        September  2019</a:t>
            </a:r>
            <a:endParaRPr lang="en-US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33"/>
                  </a:gs>
                  <a:gs pos="100000">
                    <a:srgbClr val="FFFFCC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9" name="Picture 11" descr="Hasil gambar untuk lambang reskrim terbaru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5888"/>
            <a:ext cx="105886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5400"/>
            <a:ext cx="647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838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45" grpId="0" animBg="1"/>
      <p:bldP spid="46" grpId="0" animBg="1"/>
      <p:bldP spid="47" grpId="0" animBg="1"/>
      <p:bldP spid="48" grpId="0" animBg="1"/>
      <p:bldP spid="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RUANG RAP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780261" cy="51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71600" y="2000250"/>
            <a:ext cx="6357938" cy="3092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id-ID" sz="65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rush Script MT" pitchFamily="66" charset="0"/>
              </a:rPr>
              <a:t>Sekian</a:t>
            </a:r>
            <a:r>
              <a:rPr lang="en-GB" sz="65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rush Script MT" pitchFamily="66" charset="0"/>
              </a:rPr>
              <a:t> </a:t>
            </a:r>
            <a:endParaRPr lang="id-ID" sz="65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Brush Script MT" pitchFamily="66" charset="0"/>
            </a:endParaRPr>
          </a:p>
          <a:p>
            <a:pPr>
              <a:defRPr/>
            </a:pPr>
            <a:r>
              <a:rPr lang="en-GB" sz="65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rush Script MT" pitchFamily="66" charset="0"/>
              </a:rPr>
              <a:t>&amp; </a:t>
            </a:r>
            <a:endParaRPr lang="id-ID" sz="65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Brush Script MT" pitchFamily="66" charset="0"/>
            </a:endParaRPr>
          </a:p>
          <a:p>
            <a:pPr>
              <a:defRPr/>
            </a:pPr>
            <a:r>
              <a:rPr lang="en-GB" sz="65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rush Script MT" pitchFamily="66" charset="0"/>
              </a:rPr>
              <a:t>T</a:t>
            </a:r>
            <a:r>
              <a:rPr lang="id-ID" sz="65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rush Script MT" pitchFamily="66" charset="0"/>
              </a:rPr>
              <a:t>erima Kasih</a:t>
            </a:r>
            <a:endParaRPr lang="en-US" altLang="ko-KR" sz="65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Brush Script MT" pitchFamily="66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15364" name="Picture 11" descr="Hasil gambar untuk lambang reskrim terbaru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5888"/>
            <a:ext cx="105886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5400"/>
            <a:ext cx="647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838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RUANG RAP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4343400" y="1905000"/>
            <a:ext cx="45720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 dirty="0" smtClean="0">
              <a:latin typeface="Arial" charset="0"/>
            </a:endParaRPr>
          </a:p>
          <a:p>
            <a:pPr>
              <a:defRPr/>
            </a:pPr>
            <a:r>
              <a:rPr lang="en-US" sz="1400" b="1" dirty="0" smtClean="0">
                <a:latin typeface="Arial" charset="0"/>
              </a:rPr>
              <a:t>BAB V (</a:t>
            </a:r>
            <a:r>
              <a:rPr lang="id-ID" sz="1400" b="1" dirty="0" smtClean="0">
                <a:latin typeface="Arial" charset="0"/>
              </a:rPr>
              <a:t>PSL 1</a:t>
            </a:r>
            <a:r>
              <a:rPr lang="en-US" sz="1400" b="1" dirty="0" smtClean="0">
                <a:latin typeface="Arial" charset="0"/>
              </a:rPr>
              <a:t>9</a:t>
            </a:r>
            <a:r>
              <a:rPr lang="id-ID" sz="1400" b="1" dirty="0" smtClean="0">
                <a:latin typeface="Arial" charset="0"/>
              </a:rPr>
              <a:t>, </a:t>
            </a:r>
            <a:r>
              <a:rPr lang="en-US" sz="1400" b="1" dirty="0" smtClean="0">
                <a:latin typeface="Arial" charset="0"/>
              </a:rPr>
              <a:t>20 DAN 21)</a:t>
            </a:r>
          </a:p>
          <a:p>
            <a:pPr>
              <a:defRPr/>
            </a:pPr>
            <a:r>
              <a:rPr lang="en-US" sz="1400" b="1" dirty="0" smtClean="0">
                <a:latin typeface="Arial" charset="0"/>
              </a:rPr>
              <a:t>TANDA TERA</a:t>
            </a:r>
            <a:endParaRPr lang="en-US" sz="1400" b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 smtClean="0">
                <a:latin typeface="Arial" charset="0"/>
              </a:rPr>
              <a:t>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343400" y="685800"/>
            <a:ext cx="4572000" cy="76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CCFF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200" b="1" dirty="0">
                <a:latin typeface="Arial" charset="0"/>
              </a:rPr>
              <a:t>BAB I</a:t>
            </a:r>
            <a:r>
              <a:rPr lang="en-US" sz="1200" b="1" dirty="0" smtClean="0">
                <a:latin typeface="Arial" charset="0"/>
              </a:rPr>
              <a:t>V </a:t>
            </a:r>
            <a:r>
              <a:rPr lang="en-US" sz="1200" b="1" dirty="0">
                <a:latin typeface="Arial" charset="0"/>
              </a:rPr>
              <a:t>(</a:t>
            </a:r>
            <a:r>
              <a:rPr lang="en-US" sz="1200" b="1" dirty="0" smtClean="0">
                <a:latin typeface="Arial" charset="0"/>
              </a:rPr>
              <a:t>PSL 12 S/D PSL 18) </a:t>
            </a:r>
          </a:p>
          <a:p>
            <a:pPr>
              <a:defRPr/>
            </a:pPr>
            <a:r>
              <a:rPr lang="en-GB" sz="1200" b="1" dirty="0" smtClean="0"/>
              <a:t>ALAT-ALAT </a:t>
            </a:r>
            <a:r>
              <a:rPr lang="en-GB" sz="1200" b="1" dirty="0"/>
              <a:t>UKUR, TAKAR, TIMBANG DAN </a:t>
            </a:r>
            <a:endParaRPr lang="en-GB" sz="1200" b="1" dirty="0" smtClean="0"/>
          </a:p>
          <a:p>
            <a:pPr>
              <a:defRPr/>
            </a:pPr>
            <a:r>
              <a:rPr lang="en-GB" sz="1200" b="1" dirty="0" smtClean="0"/>
              <a:t>PERLENGKAPANNYA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6153" name="AutoShape 11"/>
          <p:cNvSpPr>
            <a:spLocks noChangeArrowheads="1"/>
          </p:cNvSpPr>
          <p:nvPr/>
        </p:nvSpPr>
        <p:spPr bwMode="auto">
          <a:xfrm rot="5400000">
            <a:off x="6435724" y="1177924"/>
            <a:ext cx="327025" cy="9747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154" name="AutoShape 11"/>
          <p:cNvSpPr>
            <a:spLocks noChangeArrowheads="1"/>
          </p:cNvSpPr>
          <p:nvPr/>
        </p:nvSpPr>
        <p:spPr bwMode="auto">
          <a:xfrm rot="5400000">
            <a:off x="6294438" y="3627438"/>
            <a:ext cx="609600" cy="9747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343400" y="5410200"/>
            <a:ext cx="45720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en-US" b="1" dirty="0" smtClean="0">
                <a:latin typeface="Arial" charset="0"/>
              </a:rPr>
              <a:t>BAB VIII (PSL 32 S/D PSL 35)</a:t>
            </a:r>
            <a:endParaRPr lang="id-ID" b="1" dirty="0">
              <a:latin typeface="Arial" charset="0"/>
            </a:endParaRPr>
          </a:p>
          <a:p>
            <a:pPr marL="342900" indent="-342900">
              <a:defRPr/>
            </a:pPr>
            <a:endParaRPr lang="en-US" sz="1600" b="1" dirty="0">
              <a:latin typeface="Arial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5875" y="12746"/>
            <a:ext cx="9128125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 sz="30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Arial" charset="0"/>
                <a:ea typeface="Gulim" pitchFamily="34" charset="-127"/>
              </a:rPr>
              <a:t>DASAR</a:t>
            </a:r>
            <a:r>
              <a:rPr lang="id-ID" altLang="ko-KR" sz="30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Arial" charset="0"/>
                <a:ea typeface="Gulim" pitchFamily="34" charset="-127"/>
              </a:rPr>
              <a:t> HUKUM :</a:t>
            </a:r>
            <a:endParaRPr lang="en-US" altLang="ko-KR" sz="3000" b="1" dirty="0" smtClean="0"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Arial" charset="0"/>
              <a:ea typeface="Gulim" pitchFamily="34" charset="-127"/>
            </a:endParaRPr>
          </a:p>
        </p:txBody>
      </p:sp>
      <p:sp>
        <p:nvSpPr>
          <p:cNvPr id="6160" name="Oval 7"/>
          <p:cNvSpPr>
            <a:spLocks noChangeArrowheads="1"/>
          </p:cNvSpPr>
          <p:nvPr/>
        </p:nvSpPr>
        <p:spPr bwMode="auto">
          <a:xfrm>
            <a:off x="5221940" y="4572000"/>
            <a:ext cx="28194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b="1" dirty="0" smtClean="0"/>
              <a:t>KETENTUAN PIDANA</a:t>
            </a:r>
            <a:endParaRPr lang="en-US" sz="1600" b="1" dirty="0"/>
          </a:p>
        </p:txBody>
      </p:sp>
      <p:sp>
        <p:nvSpPr>
          <p:cNvPr id="2" name="Left Brace 1"/>
          <p:cNvSpPr/>
          <p:nvPr/>
        </p:nvSpPr>
        <p:spPr>
          <a:xfrm>
            <a:off x="3352800" y="1066800"/>
            <a:ext cx="457200" cy="525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5400000">
            <a:off x="6435724" y="2266949"/>
            <a:ext cx="327025" cy="9747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4343400" y="3048000"/>
            <a:ext cx="4572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 dirty="0" smtClean="0">
              <a:latin typeface="Arial" charset="0"/>
            </a:endParaRPr>
          </a:p>
          <a:p>
            <a:pPr>
              <a:defRPr/>
            </a:pPr>
            <a:r>
              <a:rPr lang="en-US" sz="1400" b="1" dirty="0" smtClean="0">
                <a:latin typeface="Arial" charset="0"/>
              </a:rPr>
              <a:t>BAB VII (</a:t>
            </a:r>
            <a:r>
              <a:rPr lang="id-ID" sz="1400" b="1" dirty="0" smtClean="0">
                <a:latin typeface="Arial" charset="0"/>
              </a:rPr>
              <a:t>PSL </a:t>
            </a:r>
            <a:r>
              <a:rPr lang="en-US" sz="1400" b="1" dirty="0" smtClean="0">
                <a:latin typeface="Arial" charset="0"/>
              </a:rPr>
              <a:t>25 S/D 28)</a:t>
            </a:r>
          </a:p>
          <a:p>
            <a:pPr>
              <a:defRPr/>
            </a:pPr>
            <a:r>
              <a:rPr lang="en-US" sz="1400" b="1" dirty="0" smtClean="0">
                <a:latin typeface="Arial" charset="0"/>
              </a:rPr>
              <a:t>PERBUATAN YANG DILARANG</a:t>
            </a:r>
            <a:endParaRPr lang="en-US" sz="1400" b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 smtClean="0">
                <a:latin typeface="Arial" charset="0"/>
              </a:rPr>
              <a:t>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" y="1828800"/>
            <a:ext cx="3200400" cy="76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CCFF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UU RI  NO. 2 TAHUN 1981 </a:t>
            </a:r>
          </a:p>
          <a:p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TTG METROLOGI LEGAL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61361" y="3276600"/>
            <a:ext cx="3200400" cy="76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CCFF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50000"/>
                  <a:lumOff val="50000"/>
                </a:schemeClr>
              </a:solidFill>
              <a:latin typeface="Arial Black"/>
            </a:endParaRPr>
          </a:p>
          <a:p>
            <a:r>
              <a:rPr 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PP </a:t>
            </a:r>
            <a:r>
              <a:rPr 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No. 70 </a:t>
            </a:r>
            <a:r>
              <a:rPr 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TAHUN 2014</a:t>
            </a:r>
          </a:p>
          <a:p>
            <a:r>
              <a:rPr lang="en-US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TENTANG TERA DAN TERA ULANG</a:t>
            </a:r>
            <a:endParaRPr lang="en-US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50000"/>
                  <a:lumOff val="50000"/>
                </a:schemeClr>
              </a:solidFill>
              <a:latin typeface="Arial Black"/>
            </a:endParaRPr>
          </a:p>
          <a:p>
            <a:endParaRPr lang="en-US" sz="1200" b="1" dirty="0">
              <a:latin typeface="Arial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52400" y="4191000"/>
            <a:ext cx="3200400" cy="76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CCFF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50000"/>
                  <a:lumOff val="50000"/>
                </a:schemeClr>
              </a:solidFill>
              <a:latin typeface="Arial Black"/>
            </a:endParaRPr>
          </a:p>
          <a:p>
            <a:r>
              <a:rPr 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PERMENDAG RI NO. 67 / 2018</a:t>
            </a:r>
          </a:p>
          <a:p>
            <a:r>
              <a:rPr lang="en-US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TENTANG UTTP YG WAJIB </a:t>
            </a:r>
          </a:p>
          <a:p>
            <a:r>
              <a:rPr lang="en-US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TERA DAN TERA ULANG</a:t>
            </a:r>
            <a:endParaRPr lang="en-US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50000"/>
                  <a:lumOff val="50000"/>
                </a:schemeClr>
              </a:solidFill>
              <a:latin typeface="Arial Black"/>
            </a:endParaRPr>
          </a:p>
          <a:p>
            <a:endParaRPr lang="en-US" sz="1200" b="1" dirty="0">
              <a:latin typeface="Arial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52400" y="5181600"/>
            <a:ext cx="3200400" cy="76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CCFF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50000"/>
                  <a:lumOff val="50000"/>
                </a:schemeClr>
              </a:solidFill>
              <a:latin typeface="Arial Black"/>
            </a:endParaRPr>
          </a:p>
          <a:p>
            <a:r>
              <a:rPr 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PERMENDAG RI NO. 68 / 2018</a:t>
            </a:r>
          </a:p>
          <a:p>
            <a:r>
              <a:rPr lang="en-US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TENTANG TERA DAN TERA ULANG </a:t>
            </a:r>
          </a:p>
          <a:p>
            <a:r>
              <a:rPr lang="en-US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UTTP</a:t>
            </a:r>
            <a:endParaRPr lang="en-US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50000"/>
                  <a:lumOff val="50000"/>
                </a:schemeClr>
              </a:solidFill>
              <a:latin typeface="Arial Black"/>
            </a:endParaRPr>
          </a:p>
          <a:p>
            <a:endParaRPr lang="en-US" sz="1200" b="1" dirty="0">
              <a:latin typeface="Arial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 rot="5400000">
            <a:off x="1558924" y="2397124"/>
            <a:ext cx="327025" cy="9747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50825" y="914400"/>
            <a:ext cx="8626475" cy="2362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99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 b="1" dirty="0"/>
          </a:p>
          <a:p>
            <a:endParaRPr lang="en-US" sz="1000" b="1" dirty="0">
              <a:solidFill>
                <a:srgbClr val="E82C00"/>
              </a:solidFill>
            </a:endParaRPr>
          </a:p>
          <a:p>
            <a:endParaRPr lang="en-US" sz="2800" b="1" dirty="0">
              <a:solidFill>
                <a:srgbClr val="E82C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E82C00"/>
                </a:solidFill>
              </a:rPr>
              <a:t>UTTP</a:t>
            </a:r>
            <a:r>
              <a:rPr lang="en-US" sz="2800" b="1" dirty="0" smtClean="0">
                <a:solidFill>
                  <a:srgbClr val="E82C00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(PASAL 1 HURUF K, L, M, N  UU</a:t>
            </a:r>
            <a:r>
              <a:rPr lang="id-ID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RI NO. 2 THN 1981)</a:t>
            </a:r>
          </a:p>
          <a:p>
            <a:pPr marL="169863" indent="-169863" algn="just">
              <a:buFont typeface="Arial" pitchFamily="34" charset="0"/>
              <a:buChar char="•"/>
            </a:pPr>
            <a:r>
              <a:rPr lang="en-GB" sz="1200" dirty="0" smtClean="0"/>
              <a:t>ALAT UKUR IALAH ALAT YANG DIPERUNTUKKAN ATAU DIPAKAI BAGI PENGUKURAN KUANTITAS</a:t>
            </a:r>
          </a:p>
          <a:p>
            <a:pPr algn="just"/>
            <a:r>
              <a:rPr lang="en-GB" sz="1200" dirty="0" smtClean="0"/>
              <a:t>   DAN ATAU KUALITAS.</a:t>
            </a:r>
          </a:p>
          <a:p>
            <a:pPr marL="169863" indent="-169863" algn="just">
              <a:buFont typeface="Arial" pitchFamily="34" charset="0"/>
              <a:buChar char="•"/>
            </a:pPr>
            <a:r>
              <a:rPr lang="en-GB" sz="1200" dirty="0" smtClean="0"/>
              <a:t>ALAT TAKAR IALAH ALAT YANG DIPERUNTUKKAN ATAU DIPAKAI BAGI PENGUKURAN KUANTITAS</a:t>
            </a:r>
          </a:p>
          <a:p>
            <a:pPr algn="just"/>
            <a:r>
              <a:rPr lang="en-GB" sz="1200" dirty="0" smtClean="0"/>
              <a:t>    ATAU PENAKARAN</a:t>
            </a:r>
          </a:p>
          <a:p>
            <a:pPr marL="169863" indent="-169863" algn="just">
              <a:buFont typeface="Arial" pitchFamily="34" charset="0"/>
              <a:buChar char="•"/>
            </a:pPr>
            <a:r>
              <a:rPr lang="en-GB" sz="1200" dirty="0" smtClean="0"/>
              <a:t>ALAT TIMBANG IALAH ALAT YANG DIPERUNTUKKAN ATAU DIPAKAI BAGI PENGUKURAN MASSA </a:t>
            </a:r>
          </a:p>
          <a:p>
            <a:pPr algn="just"/>
            <a:r>
              <a:rPr lang="en-GB" sz="1200" dirty="0" smtClean="0"/>
              <a:t>    ATAU PENIMBANGAN</a:t>
            </a:r>
          </a:p>
          <a:p>
            <a:pPr marL="173038" indent="-173038" algn="just">
              <a:buFont typeface="Arial" pitchFamily="34" charset="0"/>
              <a:buChar char="•"/>
            </a:pPr>
            <a:r>
              <a:rPr lang="en-GB" sz="1200" dirty="0" smtClean="0"/>
              <a:t>ALAT PERLENGKAPAN IALAH ALAT YANG DIPERUNTUKKAN ATAU DIPAKAI SEBAGAI PELENGKAP</a:t>
            </a:r>
          </a:p>
          <a:p>
            <a:pPr algn="just"/>
            <a:r>
              <a:rPr lang="en-GB" sz="1200" dirty="0" smtClean="0"/>
              <a:t>    ATAU TAMBAHAN PADA ALAT-ALAT UKUR, TAKAR ATAU TIMBANG, YANG MENENTUKAN HASIL </a:t>
            </a:r>
          </a:p>
          <a:p>
            <a:pPr algn="just"/>
            <a:r>
              <a:rPr lang="en-GB" sz="1200" dirty="0"/>
              <a:t> </a:t>
            </a:r>
            <a:r>
              <a:rPr lang="en-GB" sz="1200" dirty="0" smtClean="0"/>
              <a:t>   PENGUKURAN, PENAKARAN ATAU PENIMBANGAN</a:t>
            </a:r>
            <a:endParaRPr lang="en-US" sz="1200" b="1" dirty="0" smtClean="0">
              <a:solidFill>
                <a:srgbClr val="E82C00"/>
              </a:solidFill>
            </a:endParaRPr>
          </a:p>
          <a:p>
            <a:r>
              <a:rPr lang="en-US" b="1" dirty="0" smtClean="0"/>
              <a:t>  </a:t>
            </a:r>
            <a:endParaRPr lang="en-US" sz="1600" b="1" dirty="0">
              <a:solidFill>
                <a:srgbClr val="CC3300"/>
              </a:solidFill>
            </a:endParaRPr>
          </a:p>
          <a:p>
            <a:r>
              <a:rPr lang="en-US" sz="2400" b="1" dirty="0">
                <a:solidFill>
                  <a:srgbClr val="CC3300"/>
                </a:solidFill>
              </a:rPr>
              <a:t>                                                      </a:t>
            </a:r>
            <a:endParaRPr lang="en-US" sz="1400" b="1" dirty="0">
              <a:solidFill>
                <a:srgbClr val="0000FF"/>
              </a:solidFill>
            </a:endParaRPr>
          </a:p>
          <a:p>
            <a:endParaRPr lang="en-US" sz="1200" b="1" dirty="0"/>
          </a:p>
          <a:p>
            <a:pPr>
              <a:buFontTx/>
              <a:buChar char="•"/>
            </a:pPr>
            <a:endParaRPr lang="en-US" sz="1600" b="1" dirty="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50825" y="3352800"/>
            <a:ext cx="8656638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99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b="1" dirty="0">
              <a:solidFill>
                <a:srgbClr val="E82C00"/>
              </a:solidFill>
            </a:endParaRPr>
          </a:p>
          <a:p>
            <a:endParaRPr lang="en-US" sz="800" b="1" dirty="0">
              <a:solidFill>
                <a:srgbClr val="E82C0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id-ID" sz="2000" b="1" dirty="0" smtClean="0">
                <a:solidFill>
                  <a:srgbClr val="E82C00"/>
                </a:solidFill>
              </a:rPr>
              <a:t> </a:t>
            </a:r>
            <a:r>
              <a:rPr lang="en-US" sz="2000" b="1" dirty="0" smtClean="0">
                <a:solidFill>
                  <a:srgbClr val="E82C00"/>
                </a:solidFill>
              </a:rPr>
              <a:t>MENERA </a:t>
            </a:r>
            <a:r>
              <a:rPr lang="en-US" sz="1400" b="1" dirty="0" smtClean="0">
                <a:solidFill>
                  <a:srgbClr val="0000FF"/>
                </a:solidFill>
              </a:rPr>
              <a:t>(PASAL 1 HURUF Q  UU</a:t>
            </a:r>
            <a:r>
              <a:rPr lang="id-ID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RI NO. 2 THN 1981)</a:t>
            </a:r>
            <a:endParaRPr lang="en-US" sz="1400" b="1" dirty="0">
              <a:solidFill>
                <a:srgbClr val="0000FF"/>
              </a:solidFill>
            </a:endParaRPr>
          </a:p>
          <a:p>
            <a:pPr algn="just"/>
            <a:r>
              <a:rPr lang="en-GB" sz="1200" dirty="0" smtClean="0"/>
              <a:t>MENERA IALAH HAL MENANDAI DENGAN TANDA TERA SAH ATAU TANDA TERA BATAL YANG BERLAKU, ATAU </a:t>
            </a:r>
          </a:p>
          <a:p>
            <a:pPr algn="just"/>
            <a:r>
              <a:rPr lang="en-GB" sz="1200" dirty="0" smtClean="0"/>
              <a:t>MEMBERIKAN KETERANGAN-KETERANGAN TERTULIS YANG BERTANDA TERA SAH ATAU TANDA TERA BATAL YANG </a:t>
            </a:r>
          </a:p>
          <a:p>
            <a:pPr algn="just"/>
            <a:r>
              <a:rPr lang="en-GB" sz="1200" dirty="0" smtClean="0"/>
              <a:t>BERLAKU, DILAKUKAN OLEH PEGAWAI-PEGAWAI YANG BERHAK MELAKUKANNYA BERRDASARKAN PENGUJIAN </a:t>
            </a:r>
          </a:p>
          <a:p>
            <a:pPr algn="just"/>
            <a:r>
              <a:rPr lang="en-GB" sz="1200" dirty="0" smtClean="0"/>
              <a:t>YANG DIJALANKAN ATAS ALAT-ALAT UKUR, TAKAR, TIMBANG DAN PERLENGKAPANNYA YANG BELUM DIPAKAI</a:t>
            </a:r>
            <a:endParaRPr lang="en-US" sz="1200" b="1" dirty="0" smtClean="0"/>
          </a:p>
          <a:p>
            <a:r>
              <a:rPr lang="en-US" sz="2400" b="1" dirty="0" smtClean="0">
                <a:solidFill>
                  <a:srgbClr val="CC3300"/>
                </a:solidFill>
              </a:rPr>
              <a:t>                                                       </a:t>
            </a:r>
            <a:endParaRPr lang="en-US" sz="1200" b="1" dirty="0"/>
          </a:p>
          <a:p>
            <a:pPr>
              <a:buFontTx/>
              <a:buChar char="•"/>
            </a:pPr>
            <a:endParaRPr lang="en-US" sz="1600" b="1" dirty="0"/>
          </a:p>
        </p:txBody>
      </p:sp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>
            <a:off x="1252538" y="152400"/>
            <a:ext cx="67849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CC99"/>
                    </a:gs>
                  </a:gsLst>
                  <a:lin ang="5400000" scaled="1"/>
                </a:gradFill>
                <a:latin typeface="Arial Black"/>
              </a:rPr>
              <a:t>PENGERTIAN-PENGERTIAN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CC99"/>
                    </a:gs>
                  </a:gsLst>
                  <a:lin ang="5400000" scaled="1"/>
                </a:gradFill>
                <a:latin typeface="Arial Black"/>
              </a:rPr>
              <a:t>TTG  MENERA / TERA ULANG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CC99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85750" y="5029200"/>
            <a:ext cx="8626475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99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TERA ULANG </a:t>
            </a:r>
            <a:r>
              <a:rPr lang="en-US" sz="1400" b="1" dirty="0" smtClean="0">
                <a:solidFill>
                  <a:srgbClr val="0000FF"/>
                </a:solidFill>
              </a:rPr>
              <a:t>(</a:t>
            </a:r>
            <a:r>
              <a:rPr lang="en-US" sz="1400" b="1" dirty="0">
                <a:solidFill>
                  <a:srgbClr val="0000FF"/>
                </a:solidFill>
              </a:rPr>
              <a:t>PASAL 1 </a:t>
            </a:r>
            <a:r>
              <a:rPr lang="en-US" sz="1400" b="1" dirty="0" smtClean="0">
                <a:solidFill>
                  <a:srgbClr val="0000FF"/>
                </a:solidFill>
              </a:rPr>
              <a:t>HURUF R UU</a:t>
            </a:r>
            <a:r>
              <a:rPr lang="id-ID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RI NO. </a:t>
            </a:r>
            <a:r>
              <a:rPr lang="en-US" sz="1400" b="1" dirty="0" smtClean="0">
                <a:solidFill>
                  <a:srgbClr val="0000FF"/>
                </a:solidFill>
              </a:rPr>
              <a:t>2 THN 1981)</a:t>
            </a:r>
            <a:endParaRPr lang="en-US" sz="1400" b="1" dirty="0">
              <a:solidFill>
                <a:srgbClr val="0000FF"/>
              </a:solidFill>
            </a:endParaRPr>
          </a:p>
          <a:p>
            <a:pPr algn="just"/>
            <a:r>
              <a:rPr lang="en-GB" sz="1200" dirty="0" smtClean="0"/>
              <a:t>TERA ULANG IALAH HAL MENANDAI BERKALA DENGAN TANDA-TANDA TERA SAH ATAU TERA BATAL YANG </a:t>
            </a:r>
          </a:p>
          <a:p>
            <a:pPr algn="just"/>
            <a:r>
              <a:rPr lang="en-GB" sz="1200" dirty="0" smtClean="0"/>
              <a:t>BERLAKU ATAU MEMBERIKAN KETERANGAN-KETERANGAN TERTULIS YANG BERTANDA TERA SAH ATAU TERA </a:t>
            </a:r>
          </a:p>
          <a:p>
            <a:pPr algn="just"/>
            <a:r>
              <a:rPr lang="en-GB" sz="1200" dirty="0" smtClean="0"/>
              <a:t>BATAL YANG BERLAKU DILAKUKAN OLEH PEGAWAI-PEGAWAI YANG BERHAK MELAKUKANNYA BERDASARKAN </a:t>
            </a:r>
          </a:p>
          <a:p>
            <a:pPr algn="just"/>
            <a:r>
              <a:rPr lang="en-GB" sz="1200" dirty="0" smtClean="0"/>
              <a:t>PENGUJIAN YANG DIJALANKAN ATAS ALAT-ALAT UKUR, TAKAR, TIMBANG DAN PERLENGKAPANNYA YANG </a:t>
            </a:r>
          </a:p>
          <a:p>
            <a:pPr algn="just"/>
            <a:r>
              <a:rPr lang="en-GB" sz="1200" dirty="0" smtClean="0"/>
              <a:t>TELAH DITERA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7571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4275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3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6" grpId="0" animBg="1" autoUpdateAnimBg="0"/>
      <p:bldP spid="1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28600" y="609600"/>
            <a:ext cx="8626475" cy="58584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99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 TANDA TERA </a:t>
            </a:r>
            <a:r>
              <a:rPr lang="en-US" sz="1600" b="1" dirty="0" smtClean="0">
                <a:solidFill>
                  <a:srgbClr val="0000FF"/>
                </a:solidFill>
              </a:rPr>
              <a:t>(PASAL 19, 20, DAN 21 UU</a:t>
            </a:r>
            <a:r>
              <a:rPr lang="id-ID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RI NO. 2 THN 1981)</a:t>
            </a:r>
          </a:p>
          <a:p>
            <a:pPr algn="l"/>
            <a:endParaRPr lang="en-GB" sz="1200" dirty="0" smtClean="0"/>
          </a:p>
          <a:p>
            <a:pPr algn="l"/>
            <a:r>
              <a:rPr lang="en-GB" sz="1200" dirty="0" smtClean="0"/>
              <a:t>PASAL 19</a:t>
            </a:r>
            <a:endParaRPr lang="en-US" sz="1200" dirty="0" smtClean="0"/>
          </a:p>
          <a:p>
            <a:pPr algn="l"/>
            <a:r>
              <a:rPr lang="en-GB" sz="1200" dirty="0" smtClean="0"/>
              <a:t>(1) JENIS-JENIS TANDA TERA:</a:t>
            </a:r>
            <a:endParaRPr lang="en-US" sz="1200" dirty="0" smtClean="0"/>
          </a:p>
          <a:p>
            <a:pPr algn="l"/>
            <a:r>
              <a:rPr lang="en-GB" sz="1200" dirty="0" smtClean="0"/>
              <a:t>A. TANDA SAH;</a:t>
            </a:r>
            <a:br>
              <a:rPr lang="en-GB" sz="1200" dirty="0" smtClean="0"/>
            </a:br>
            <a:r>
              <a:rPr lang="en-GB" sz="1200" dirty="0" smtClean="0"/>
              <a:t>B. TANDA BATAL;</a:t>
            </a:r>
            <a:br>
              <a:rPr lang="en-GB" sz="1200" dirty="0" smtClean="0"/>
            </a:br>
            <a:r>
              <a:rPr lang="en-GB" sz="1200" dirty="0" smtClean="0"/>
              <a:t>C. TANDA JAMINAN;</a:t>
            </a:r>
            <a:br>
              <a:rPr lang="en-GB" sz="1200" dirty="0" smtClean="0"/>
            </a:br>
            <a:r>
              <a:rPr lang="en-GB" sz="1200" dirty="0" smtClean="0"/>
              <a:t>D. TANDA DAERAH;</a:t>
            </a:r>
            <a:br>
              <a:rPr lang="en-GB" sz="1200" dirty="0" smtClean="0"/>
            </a:br>
            <a:r>
              <a:rPr lang="en-GB" sz="1200" dirty="0" smtClean="0"/>
              <a:t>E. TANDA PEGAWAI YANG BERHAK.</a:t>
            </a:r>
            <a:endParaRPr lang="en-US" sz="1200" dirty="0"/>
          </a:p>
          <a:p>
            <a:pPr algn="l"/>
            <a:r>
              <a:rPr lang="en-GB" sz="1200" dirty="0" smtClean="0"/>
              <a:t>(2) PENGATURAN MENGENAI UKURAN, BENTUK, JANGKA WAKTU BERLAKUNYA, TEMPAT PEMBUBUHAN </a:t>
            </a:r>
          </a:p>
          <a:p>
            <a:pPr algn="l"/>
            <a:r>
              <a:rPr lang="en-GB" sz="1200" dirty="0" smtClean="0"/>
              <a:t>DAN CARA MEMBUBUHKAN TANDA-TANDA TERA SEBAGAIMANA DIMAKSUD DALAM AYAT (1) PASAL INI </a:t>
            </a:r>
          </a:p>
          <a:p>
            <a:pPr algn="l"/>
            <a:r>
              <a:rPr lang="en-GB" sz="1200" dirty="0" smtClean="0"/>
              <a:t>DIATUR LEBIH LANJUT OLEH PEMERINTAH</a:t>
            </a:r>
            <a:r>
              <a:rPr lang="en-GB" sz="1600" dirty="0" smtClean="0"/>
              <a:t>.</a:t>
            </a:r>
          </a:p>
          <a:p>
            <a:pPr algn="l"/>
            <a:endParaRPr lang="en-GB" sz="800" dirty="0"/>
          </a:p>
          <a:p>
            <a:pPr algn="l"/>
            <a:r>
              <a:rPr lang="en-GB" sz="1200" dirty="0" smtClean="0"/>
              <a:t>PASAL 20</a:t>
            </a:r>
            <a:endParaRPr lang="en-US" sz="1200" dirty="0"/>
          </a:p>
          <a:p>
            <a:pPr marL="228600" indent="-228600" algn="l">
              <a:buAutoNum type="arabicParenBoth"/>
            </a:pPr>
            <a:r>
              <a:rPr lang="en-GB" sz="1200" dirty="0" smtClean="0"/>
              <a:t>TANDA SAH DIBUBUHKAN DAN ATAU DIPASANG PADA ALAT-ALAT UKUR, TAKAR, TIMBANG DAN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PERLENGKAPANNYA YANG DISAHKAN PADA WAKTU DITERA ATAU DITERA ULANG.</a:t>
            </a:r>
            <a:endParaRPr lang="en-US" sz="1200" dirty="0"/>
          </a:p>
          <a:p>
            <a:pPr algn="l"/>
            <a:r>
              <a:rPr lang="en-GB" sz="1200" dirty="0"/>
              <a:t>(2) </a:t>
            </a:r>
            <a:r>
              <a:rPr lang="en-GB" sz="1200" dirty="0" smtClean="0"/>
              <a:t>TANDA BATAL DIBUBUHKAN PADA ALAT-ALAT UKUR, TAKAR, TIMBANG DAN PERLENGKAPANNYA YANG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DIBATALKAN PADA WAKTU DITERA ATAU DITERA ULANG.</a:t>
            </a:r>
            <a:endParaRPr lang="en-US" sz="1200" dirty="0"/>
          </a:p>
          <a:p>
            <a:pPr algn="l"/>
            <a:r>
              <a:rPr lang="en-GB" sz="1200" dirty="0"/>
              <a:t>(3) </a:t>
            </a:r>
            <a:r>
              <a:rPr lang="en-GB" sz="1200" dirty="0" smtClean="0"/>
              <a:t>TANDA JAMINAN DIBUBUHKAN DAN ATAU DIPASANG PADA BAGIAN-BAGIAN TERTENTU DARI ALAT-ALAT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UKUR, TAKAR, TIMBANG ATAU PERLENGKAPANNYA YANG SUDAH DISAHKAN UNTUK MENCEGAH </a:t>
            </a:r>
          </a:p>
          <a:p>
            <a:pPr algn="l"/>
            <a:r>
              <a:rPr lang="en-GB" sz="1200" dirty="0" smtClean="0"/>
              <a:t>      PENUKARAN DAN ATAU PERUBAHAN.</a:t>
            </a:r>
            <a:endParaRPr lang="en-US" sz="1200" dirty="0" smtClean="0"/>
          </a:p>
          <a:p>
            <a:pPr algn="l"/>
            <a:r>
              <a:rPr lang="en-GB" sz="1200" dirty="0" smtClean="0"/>
              <a:t>(4) TANDA DAERAH DAN TANDA PEGAWAI YANG BERHAK DIBUBUHKAN PADA ALAT-ALAT UKUR, TAKAR,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TIMBANG ATAU PERLENGKAPANNYA, AGAR DAPAT DIKETAHUI DI MANA DAN OLEH SIAPA PENERAAN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 DILAKUKAN.</a:t>
            </a:r>
            <a:endParaRPr lang="en-US" sz="1200" dirty="0" smtClean="0"/>
          </a:p>
          <a:p>
            <a:pPr algn="l"/>
            <a:r>
              <a:rPr lang="en-GB" sz="1200" dirty="0" smtClean="0"/>
              <a:t>(</a:t>
            </a:r>
            <a:r>
              <a:rPr lang="en-GB" sz="1200" dirty="0"/>
              <a:t>5) </a:t>
            </a:r>
            <a:r>
              <a:rPr lang="en-GB" sz="1200" dirty="0" smtClean="0"/>
              <a:t>TANDA SAH DAN TANDA BATAL YANG TIDAK MUNGKIN DIBUBUHKAN PADA ALAT-ALAT UKUR, TAKAR, </a:t>
            </a:r>
          </a:p>
          <a:p>
            <a:pPr algn="l"/>
            <a:r>
              <a:rPr lang="en-GB" sz="1200" dirty="0" smtClean="0"/>
              <a:t>      TIMBANG DAN PERLENGKAPANNYA DIBERIKAN SURAT KETERANGAN TERTULIS SEBAGAI PENGGANTINYA</a:t>
            </a:r>
          </a:p>
          <a:p>
            <a:pPr algn="l"/>
            <a:endParaRPr lang="en-GB" sz="800" b="1" dirty="0"/>
          </a:p>
          <a:p>
            <a:pPr algn="l"/>
            <a:r>
              <a:rPr lang="en-US" sz="1200" dirty="0" smtClean="0"/>
              <a:t>PASAL 21</a:t>
            </a:r>
          </a:p>
          <a:p>
            <a:pPr algn="l"/>
            <a:r>
              <a:rPr lang="en-GB" sz="1200" dirty="0" smtClean="0"/>
              <a:t>SURAT KETERANGAN TERTULIS SEBAGAIMANA DIMAKSUD DALAM PASAL 20 AYAT (5) UNDANG-UNDANG INI </a:t>
            </a:r>
          </a:p>
          <a:p>
            <a:pPr algn="l"/>
            <a:r>
              <a:rPr lang="en-GB" sz="1200" dirty="0" smtClean="0"/>
              <a:t>ADALAH BEBAS DARI BEA MATERAI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26406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28601" y="932329"/>
            <a:ext cx="8305800" cy="54774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99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endParaRPr lang="en-US" sz="1200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743200" y="1066800"/>
            <a:ext cx="35052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 dirty="0" smtClean="0">
              <a:latin typeface="Arial" charset="0"/>
            </a:endParaRPr>
          </a:p>
          <a:p>
            <a:pPr>
              <a:defRPr/>
            </a:pPr>
            <a:r>
              <a:rPr lang="en-US" sz="1400" b="1" dirty="0" smtClean="0">
                <a:latin typeface="Arial" charset="0"/>
              </a:rPr>
              <a:t>BAB VII (</a:t>
            </a:r>
            <a:r>
              <a:rPr lang="id-ID" sz="1400" b="1" dirty="0" smtClean="0">
                <a:latin typeface="Arial" charset="0"/>
              </a:rPr>
              <a:t>PSL </a:t>
            </a:r>
            <a:r>
              <a:rPr lang="en-US" sz="1400" b="1" dirty="0" smtClean="0">
                <a:latin typeface="Arial" charset="0"/>
              </a:rPr>
              <a:t>25 S/D 28)</a:t>
            </a:r>
          </a:p>
          <a:p>
            <a:pPr>
              <a:defRPr/>
            </a:pPr>
            <a:r>
              <a:rPr lang="en-US" sz="1400" b="1" dirty="0" smtClean="0">
                <a:latin typeface="Arial" charset="0"/>
              </a:rPr>
              <a:t>PERBUATAN YANG DILARANG</a:t>
            </a:r>
            <a:endParaRPr lang="en-US" sz="1400" b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 smtClean="0">
                <a:latin typeface="Arial" charset="0"/>
              </a:rPr>
              <a:t>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819401" y="477044"/>
            <a:ext cx="3429000" cy="324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CC99"/>
                    </a:gs>
                  </a:gsLst>
                  <a:lin ang="5400000" scaled="1"/>
                </a:gradFill>
                <a:latin typeface="Arial Black"/>
              </a:rPr>
              <a:t>PENYIDIKAN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CC99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819400" y="2454082"/>
            <a:ext cx="3505200" cy="15755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 dirty="0" smtClean="0">
              <a:latin typeface="Arial" charset="0"/>
            </a:endParaRPr>
          </a:p>
          <a:p>
            <a:pPr>
              <a:defRPr/>
            </a:pPr>
            <a:r>
              <a:rPr lang="en-US" sz="1400" b="1" dirty="0" smtClean="0">
                <a:latin typeface="Arial" charset="0"/>
              </a:rPr>
              <a:t>KETENTUAN PIDANA </a:t>
            </a:r>
          </a:p>
          <a:p>
            <a:pPr marL="342900" indent="-342900">
              <a:defRPr/>
            </a:pPr>
            <a:r>
              <a:rPr lang="en-US" sz="1400" b="1" dirty="0">
                <a:latin typeface="Arial" charset="0"/>
              </a:rPr>
              <a:t>BAB VIII (PSL 32 S/D PSL 35)</a:t>
            </a:r>
            <a:endParaRPr lang="id-ID" sz="1400" b="1" dirty="0">
              <a:latin typeface="Arial" charset="0"/>
            </a:endParaRPr>
          </a:p>
          <a:p>
            <a:pPr>
              <a:defRPr/>
            </a:pPr>
            <a:endParaRPr lang="en-US" sz="1400" b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 smtClean="0">
                <a:latin typeface="Arial" charset="0"/>
              </a:rPr>
              <a:t>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 rot="5400000">
            <a:off x="4362451" y="1635124"/>
            <a:ext cx="327025" cy="9747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62000" y="4953000"/>
            <a:ext cx="35052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 dirty="0" smtClean="0">
              <a:latin typeface="Arial" charset="0"/>
            </a:endParaRPr>
          </a:p>
          <a:p>
            <a:pPr>
              <a:defRPr/>
            </a:pPr>
            <a:r>
              <a:rPr lang="en-US" sz="1400" b="1" dirty="0" smtClean="0">
                <a:latin typeface="Arial" charset="0"/>
              </a:rPr>
              <a:t>PPNS</a:t>
            </a:r>
          </a:p>
          <a:p>
            <a:pPr>
              <a:defRPr/>
            </a:pPr>
            <a:r>
              <a:rPr lang="en-US" sz="1400" b="1" dirty="0" smtClean="0">
                <a:latin typeface="Arial" charset="0"/>
              </a:rPr>
              <a:t>METROLOGI LEGAL</a:t>
            </a:r>
            <a:endParaRPr lang="en-US" sz="1400" b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 smtClean="0">
                <a:latin typeface="Arial" charset="0"/>
              </a:rPr>
              <a:t>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648200" y="4953000"/>
            <a:ext cx="35052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 dirty="0" smtClean="0">
              <a:latin typeface="Arial" charset="0"/>
            </a:endParaRPr>
          </a:p>
          <a:p>
            <a:pPr>
              <a:defRPr/>
            </a:pPr>
            <a:endParaRPr lang="en-US" sz="1400" b="1" dirty="0" smtClean="0">
              <a:latin typeface="Arial" charset="0"/>
            </a:endParaRPr>
          </a:p>
          <a:p>
            <a:pPr>
              <a:defRPr/>
            </a:pPr>
            <a:r>
              <a:rPr lang="en-US" sz="1400" b="1" dirty="0" smtClean="0">
                <a:latin typeface="Arial" charset="0"/>
              </a:rPr>
              <a:t>PENYIDIK POLRI</a:t>
            </a:r>
          </a:p>
          <a:p>
            <a:pPr>
              <a:defRPr/>
            </a:pPr>
            <a:endParaRPr lang="en-US" sz="1400" b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 smtClean="0">
                <a:latin typeface="Arial" charset="0"/>
              </a:rPr>
              <a:t>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19611294">
            <a:off x="2906603" y="4325290"/>
            <a:ext cx="813404" cy="264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3328946">
            <a:off x="5265461" y="4368562"/>
            <a:ext cx="763683" cy="2664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095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89965" y="3733800"/>
            <a:ext cx="8305800" cy="2590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99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solidFill>
                  <a:srgbClr val="E82C00"/>
                </a:solidFill>
                <a:latin typeface="Arial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Arial" charset="0"/>
              </a:rPr>
              <a:t>(PASAL </a:t>
            </a:r>
            <a:r>
              <a:rPr lang="en-US" sz="1500" b="1" dirty="0" smtClean="0">
                <a:solidFill>
                  <a:srgbClr val="0000FF"/>
                </a:solidFill>
                <a:latin typeface="Arial" charset="0"/>
              </a:rPr>
              <a:t>33 UU</a:t>
            </a:r>
            <a:r>
              <a:rPr lang="id-ID" sz="15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Arial" charset="0"/>
              </a:rPr>
              <a:t>RI NO. </a:t>
            </a:r>
            <a:r>
              <a:rPr lang="en-US" sz="1500" b="1" dirty="0" smtClean="0">
                <a:solidFill>
                  <a:srgbClr val="0000FF"/>
                </a:solidFill>
                <a:latin typeface="Arial" charset="0"/>
              </a:rPr>
              <a:t>2 THN 1981 )</a:t>
            </a:r>
          </a:p>
          <a:p>
            <a:pPr>
              <a:defRPr/>
            </a:pPr>
            <a:endParaRPr lang="en-US" sz="1500" b="1" dirty="0">
              <a:solidFill>
                <a:srgbClr val="E82C00"/>
              </a:solidFill>
              <a:latin typeface="Arial" charset="0"/>
            </a:endParaRPr>
          </a:p>
          <a:p>
            <a:pPr marL="342900" indent="-342900" algn="l">
              <a:buAutoNum type="arabicParenBoth"/>
            </a:pPr>
            <a:r>
              <a:rPr lang="en-GB" sz="1400" dirty="0" smtClean="0"/>
              <a:t>PERBUATAN SEBAGAIMANA YANG DIMAKSUD DALAM PASAL 32 AYAT (1) DAN AYAT (2) 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    UNDANG-UNDANG INI ADALAH KEJAHATAN.</a:t>
            </a:r>
            <a:endParaRPr lang="en-US" sz="1400" dirty="0"/>
          </a:p>
          <a:p>
            <a:pPr marL="342900" indent="-342900" algn="l">
              <a:buAutoNum type="arabicParenBoth" startAt="2"/>
            </a:pPr>
            <a:r>
              <a:rPr lang="en-GB" sz="1400" dirty="0" smtClean="0"/>
              <a:t>PERBUATAN SEBAGAIMANA YANG DIMAKSUD DALAM PASAL 32 AYAT (3) 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    UNDANG-UNDANG INI ADALAH PELANGGARAN.</a:t>
            </a:r>
            <a:endParaRPr lang="en-US" sz="1400" dirty="0"/>
          </a:p>
          <a:p>
            <a:pPr algn="l"/>
            <a:r>
              <a:rPr lang="en-GB" sz="1400" dirty="0"/>
              <a:t>(3) </a:t>
            </a:r>
            <a:r>
              <a:rPr lang="en-GB" sz="1400" dirty="0" smtClean="0"/>
              <a:t>  BARANG YANG MENJADI BUKTI KEJAHATAN DAN ATAU PELANGGARAN DAPAT DIRAMPAS 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    UNTUK KEPENTINGAN NEGARA</a:t>
            </a:r>
            <a:r>
              <a:rPr lang="en-US" sz="1400" b="1" dirty="0" smtClean="0">
                <a:solidFill>
                  <a:srgbClr val="C00000"/>
                </a:solidFill>
                <a:latin typeface="Arial" charset="0"/>
              </a:rPr>
              <a:t>.</a:t>
            </a:r>
            <a:endParaRPr lang="en-US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2362200" y="400844"/>
            <a:ext cx="4343400" cy="324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i-FI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CC99"/>
                    </a:gs>
                  </a:gsLst>
                  <a:lin ang="5400000" scaled="1"/>
                </a:gradFill>
                <a:latin typeface="Arial Black"/>
              </a:rPr>
              <a:t>KETENTUAN-KETENTUAN </a:t>
            </a:r>
            <a:r>
              <a:rPr lang="fi-FI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CC99"/>
                    </a:gs>
                  </a:gsLst>
                  <a:lin ang="5400000" scaled="1"/>
                </a:gradFill>
                <a:latin typeface="Arial Black"/>
              </a:rPr>
              <a:t>PIDANA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CC99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69875" y="914400"/>
            <a:ext cx="8640763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99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en-US" sz="1600" b="1" dirty="0" smtClean="0">
                <a:solidFill>
                  <a:srgbClr val="0000FF"/>
                </a:solidFill>
              </a:rPr>
              <a:t>(</a:t>
            </a:r>
            <a:r>
              <a:rPr lang="en-US" sz="1600" b="1" dirty="0">
                <a:solidFill>
                  <a:srgbClr val="0000FF"/>
                </a:solidFill>
              </a:rPr>
              <a:t>PASAL </a:t>
            </a:r>
            <a:r>
              <a:rPr lang="en-US" sz="1600" b="1" dirty="0" smtClean="0">
                <a:solidFill>
                  <a:srgbClr val="0000FF"/>
                </a:solidFill>
              </a:rPr>
              <a:t>32 UU</a:t>
            </a:r>
            <a:r>
              <a:rPr lang="id-ID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RI NO. </a:t>
            </a:r>
            <a:r>
              <a:rPr lang="en-US" sz="1600" b="1" dirty="0" smtClean="0">
                <a:solidFill>
                  <a:srgbClr val="0000FF"/>
                </a:solidFill>
              </a:rPr>
              <a:t>2 THN 1981)</a:t>
            </a:r>
            <a:endParaRPr lang="en-US" sz="1600" b="1" dirty="0">
              <a:solidFill>
                <a:srgbClr val="E82C00"/>
              </a:solidFill>
            </a:endParaRPr>
          </a:p>
          <a:p>
            <a:pPr marL="342900" indent="-342900" algn="l">
              <a:buAutoNum type="arabicParenBoth"/>
            </a:pPr>
            <a:r>
              <a:rPr lang="en-GB" sz="1400" dirty="0" smtClean="0"/>
              <a:t>BARANGSIAPA MELAKUKAN PERBUATAN YANG TERCANTUM DALAM PASAL 25, PASAL 26, 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    PASAL 27, DAN PASAL 28 UNDANG-UNDANG INI DIPIDANA PENJARA SELAMA-LAMANYA </a:t>
            </a:r>
          </a:p>
          <a:p>
            <a:pPr algn="l"/>
            <a:r>
              <a:rPr lang="en-GB" sz="1400" dirty="0" smtClean="0"/>
              <a:t>       1 (SATU) TAHUN DAN ATAU DENDA SETINGGI-TINGGINYA RP1.000.000,- (SATU JUTA RUPIAH).</a:t>
            </a:r>
            <a:endParaRPr lang="en-US" sz="1400" dirty="0" smtClean="0"/>
          </a:p>
          <a:p>
            <a:pPr algn="l"/>
            <a:r>
              <a:rPr lang="en-GB" sz="1400" dirty="0" smtClean="0"/>
              <a:t>(</a:t>
            </a:r>
            <a:r>
              <a:rPr lang="en-GB" sz="1400" dirty="0"/>
              <a:t>2) </a:t>
            </a:r>
            <a:r>
              <a:rPr lang="en-GB" sz="1400" dirty="0" smtClean="0"/>
              <a:t>  BARANGSIAPA MELAKUKAN PERBUATAN YANG TERCANTUM DALAM PASAL 30 DAN PASAL 31 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    UNDANG-UNDANG INI DIPIDANA PENJARA SELAMA-LAMANYA 6 (ENAM) BULAN DAN ATAU 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    DENDA SETINGGI-TINGGINYA RP500.000,-(LIMA RATUS RIBU RUPIAH).</a:t>
            </a:r>
            <a:endParaRPr lang="en-US" sz="1400" dirty="0"/>
          </a:p>
          <a:p>
            <a:pPr marL="342900" indent="-342900" algn="l">
              <a:buAutoNum type="arabicParenBoth" startAt="3"/>
            </a:pPr>
            <a:r>
              <a:rPr lang="en-GB" sz="1400" dirty="0" smtClean="0"/>
              <a:t>PELANGGARAN TERHADAP PERBUATAN YANG TERCANTUM DALAM PASAL 22, PASAL 23 DAN</a:t>
            </a:r>
          </a:p>
          <a:p>
            <a:pPr algn="l"/>
            <a:r>
              <a:rPr lang="en-GB" sz="1400" dirty="0" smtClean="0"/>
              <a:t>       PASAL 29 AYAT (1) DAN AYAT (3) UNDANG-UNDANG INI DIPIDANA KURUNGAN 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    SELAMA-LAMANYA 6 (ENAM) BULAN ATAU DENDA SETINGGI-TINGGINYA RP. 500.000,- 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    (LIMA RATUS RIBU RUPIAH)</a:t>
            </a:r>
            <a:r>
              <a:rPr lang="en-US" sz="1400" dirty="0" smtClean="0"/>
              <a:t>.</a:t>
            </a:r>
            <a:endParaRPr lang="en-US" sz="1400" dirty="0"/>
          </a:p>
          <a:p>
            <a:endParaRPr lang="en-US" sz="1600" b="1" dirty="0"/>
          </a:p>
          <a:p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7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 autoUpdateAnimBg="0"/>
      <p:bldP spid="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69875" y="914400"/>
            <a:ext cx="8640763" cy="563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99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en-US" sz="1600" b="1" dirty="0" smtClean="0">
                <a:solidFill>
                  <a:srgbClr val="0000FF"/>
                </a:solidFill>
              </a:rPr>
              <a:t>(</a:t>
            </a:r>
            <a:r>
              <a:rPr lang="en-US" sz="1600" b="1" dirty="0">
                <a:solidFill>
                  <a:srgbClr val="0000FF"/>
                </a:solidFill>
              </a:rPr>
              <a:t>PASAL </a:t>
            </a:r>
            <a:r>
              <a:rPr lang="en-US" sz="1600" b="1" dirty="0" smtClean="0">
                <a:solidFill>
                  <a:srgbClr val="0000FF"/>
                </a:solidFill>
              </a:rPr>
              <a:t>34 UU</a:t>
            </a:r>
            <a:r>
              <a:rPr lang="id-ID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RI NO. </a:t>
            </a:r>
            <a:r>
              <a:rPr lang="en-US" sz="1600" b="1" dirty="0" smtClean="0">
                <a:solidFill>
                  <a:srgbClr val="0000FF"/>
                </a:solidFill>
              </a:rPr>
              <a:t>2 THN 1981)</a:t>
            </a:r>
          </a:p>
          <a:p>
            <a:endParaRPr lang="en-US" sz="1600" b="1" dirty="0">
              <a:solidFill>
                <a:srgbClr val="E82C00"/>
              </a:solidFill>
            </a:endParaRPr>
          </a:p>
          <a:p>
            <a:pPr marL="342900" indent="-342900" algn="l">
              <a:buAutoNum type="arabicParenBoth"/>
            </a:pPr>
            <a:r>
              <a:rPr lang="en-GB" sz="1200" dirty="0" smtClean="0"/>
              <a:t>SUATU PERBUATAN KEJAHATAN ATAU PELANGGARAN YANG BERDASARKAN UNDANG-UNDANG INI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  DIANCAM HUKUMAN APABILA DILAKUKAN OLEH SUATU BADAN USAHA, MAKA TUNTUTAN DAN ATAU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  HUKUMAN DITUJUKAN KEPADA :</a:t>
            </a:r>
            <a:endParaRPr lang="en-US" sz="1200" dirty="0"/>
          </a:p>
          <a:p>
            <a:pPr marL="347663" algn="l"/>
            <a:r>
              <a:rPr lang="en-GB" sz="1200" dirty="0"/>
              <a:t>a. </a:t>
            </a:r>
            <a:r>
              <a:rPr lang="en-GB" sz="1200" dirty="0" smtClean="0"/>
              <a:t>PENGURUS, APABILA BERBENTUK BADAN HUKUM;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b. </a:t>
            </a:r>
            <a:r>
              <a:rPr lang="en-GB" sz="1200" dirty="0" smtClean="0"/>
              <a:t>SEKUTU AKTIF, APABILA BERBENTUK PERSEKUTUAN/PERKUMPULAN ORANG-ORANG;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c. </a:t>
            </a:r>
            <a:r>
              <a:rPr lang="en-GB" sz="1200" dirty="0" smtClean="0"/>
              <a:t>PENGURUS, APABILA BERBENTUK YAYASAN;</a:t>
            </a:r>
            <a:endParaRPr lang="en-US" sz="1200" dirty="0"/>
          </a:p>
          <a:p>
            <a:pPr marL="347663" algn="l"/>
            <a:r>
              <a:rPr lang="en-GB" sz="1200" dirty="0"/>
              <a:t>d. </a:t>
            </a:r>
            <a:r>
              <a:rPr lang="en-GB" sz="1200" dirty="0" smtClean="0"/>
              <a:t>WAKIL ATAU KUASANYA DI INDONESIA, APABILA KANTOR PUSATNYA BERKEDUDUKAN DI LUAR </a:t>
            </a:r>
          </a:p>
          <a:p>
            <a:pPr marL="347663" algn="l"/>
            <a:r>
              <a:rPr lang="en-GB" sz="1200" dirty="0"/>
              <a:t> </a:t>
            </a:r>
            <a:r>
              <a:rPr lang="en-GB" sz="1200" dirty="0" smtClean="0"/>
              <a:t>   WILAYAH REPUBLIK INDONESIA.</a:t>
            </a:r>
            <a:endParaRPr lang="en-US" sz="1200" dirty="0"/>
          </a:p>
          <a:p>
            <a:pPr marL="347663" algn="l"/>
            <a:r>
              <a:rPr lang="en-GB" sz="1200" dirty="0"/>
              <a:t>  </a:t>
            </a:r>
            <a:endParaRPr lang="en-US" sz="1200" dirty="0"/>
          </a:p>
          <a:p>
            <a:pPr algn="l"/>
            <a:r>
              <a:rPr lang="en-GB" sz="1200" dirty="0"/>
              <a:t>(2) </a:t>
            </a:r>
            <a:r>
              <a:rPr lang="en-GB" sz="1200" dirty="0" smtClean="0"/>
              <a:t>   PERBUATAN SEBAGAIMANA DIMAKSUD AYAT (1) PASAL INI MELIPUTI PERBUATAN-PERBUATAN YANG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  DILAKUKAN OLEH PENGURUS, PEGAWAI ATAU KUASANYA YANG KARENA TINDAKANNYA MELAKUKAN</a:t>
            </a:r>
          </a:p>
          <a:p>
            <a:pPr algn="l"/>
            <a:r>
              <a:rPr lang="en-GB" sz="1200" dirty="0" smtClean="0"/>
              <a:t>        PEKERJAAN UNTUK BADAN USAHA YANG BERSANGKUTAN.</a:t>
            </a:r>
          </a:p>
          <a:p>
            <a:pPr algn="l"/>
            <a:endParaRPr lang="en-US" sz="1200" dirty="0"/>
          </a:p>
          <a:p>
            <a:pPr marL="228600" indent="-228600" algn="l">
              <a:buAutoNum type="arabicParenBoth" startAt="3"/>
            </a:pPr>
            <a:r>
              <a:rPr lang="en-GB" sz="1200" dirty="0" smtClean="0"/>
              <a:t>   BILA ORANG-ORANG TERSEBUT DALAM AYAT (1) SUB A, B, C, DAN D PASAL INI TERNYATA TIDAK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  BERSALAH ATAS PERBUATAN ITU, MAKA TUNTUTAN DAN HUKUMAN DIKENAKAN KEPADA MEREKA YANG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  SENGAJA MEMIMPIN MELAKUKAN, MENYURUH MELAKUKAN ATAU KARENA KELALAIANNYA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  MENGAKIBATKAN PERBUATAN KEJAHATAN ATAU PELANGGARAN.</a:t>
            </a:r>
          </a:p>
          <a:p>
            <a:pPr algn="l"/>
            <a:endParaRPr lang="en-US" sz="1200" dirty="0"/>
          </a:p>
          <a:p>
            <a:pPr marL="228600" indent="-228600" algn="l">
              <a:buAutoNum type="arabicParenBoth" startAt="4"/>
            </a:pPr>
            <a:r>
              <a:rPr lang="en-GB" sz="1200" dirty="0" smtClean="0"/>
              <a:t>   APABILA TERNYATA PERBUATAN ORANG-ORANG TERSEBUT PADA AYAT (2) PASAL INI YANG OLEH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  KARENANYA MENYEBABKAN PELAKSANAAN KEWAJIBAN KEUANGAN, MAKA KEWAJIBAN TERSEBUT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  DIBEBANKAN KEPADA BADAN USAHA YANG BERSANGKUTAN.</a:t>
            </a:r>
          </a:p>
          <a:p>
            <a:pPr algn="l"/>
            <a:endParaRPr lang="en-US" sz="1200" dirty="0"/>
          </a:p>
          <a:p>
            <a:pPr marL="228600" indent="-228600" algn="l">
              <a:buAutoNum type="arabicParenBoth" startAt="5"/>
            </a:pPr>
            <a:r>
              <a:rPr lang="en-GB" sz="1200" dirty="0" smtClean="0"/>
              <a:t>   APABILA PERBUATAN SEBAGAIMANA DIMAKSUD AYAT (1) PASAL INI DILAKUKAN OLEH BADAN USAHA LAIN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  YANG BERTINDAK ATAS NAMANYA, MAKA KETENTUAN AYAT (1) SUB A, B, C, DAN D PASAL INI BERLAKU </a:t>
            </a:r>
          </a:p>
          <a:p>
            <a:pPr algn="l"/>
            <a:r>
              <a:rPr lang="en-GB" sz="1200" dirty="0"/>
              <a:t> </a:t>
            </a:r>
            <a:r>
              <a:rPr lang="en-GB" sz="1200" dirty="0" smtClean="0"/>
              <a:t>      JUGA UNTUK BADAN USAHA LAIN TERSEBUT</a:t>
            </a:r>
            <a:r>
              <a:rPr lang="en-US" sz="1200" dirty="0" smtClean="0"/>
              <a:t>.</a:t>
            </a:r>
            <a:endParaRPr lang="en-US" sz="1200" dirty="0"/>
          </a:p>
          <a:p>
            <a:endParaRPr lang="en-US" sz="1200" b="1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2335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48539" y="914400"/>
            <a:ext cx="8640763" cy="563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99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en-US" sz="1600" b="1" dirty="0" smtClean="0">
                <a:solidFill>
                  <a:srgbClr val="0000FF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PASAL </a:t>
            </a:r>
            <a:r>
              <a:rPr lang="en-US" b="1" dirty="0" smtClean="0">
                <a:solidFill>
                  <a:srgbClr val="0000FF"/>
                </a:solidFill>
              </a:rPr>
              <a:t>35 UU</a:t>
            </a:r>
            <a:r>
              <a:rPr lang="id-ID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RI NO. </a:t>
            </a:r>
            <a:r>
              <a:rPr lang="en-US" b="1" dirty="0" smtClean="0">
                <a:solidFill>
                  <a:srgbClr val="0000FF"/>
                </a:solidFill>
              </a:rPr>
              <a:t>2 THN 1981)</a:t>
            </a:r>
          </a:p>
          <a:p>
            <a:pPr algn="l"/>
            <a:endParaRPr lang="en-US" sz="1600" b="1" dirty="0">
              <a:solidFill>
                <a:srgbClr val="E82C00"/>
              </a:solidFill>
            </a:endParaRPr>
          </a:p>
          <a:p>
            <a:pPr marL="342900" indent="-342900" algn="l">
              <a:buAutoNum type="arabicParenBoth"/>
            </a:pPr>
            <a:r>
              <a:rPr lang="en-GB" dirty="0" smtClean="0"/>
              <a:t> ALAT-ALAT UKUR, TAKAR, TIMBANG DAN ATAU PERLENGKAPANNYA 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  YANG DISITA TETAPI TIDAK DIRAMPAS, TIDAK DIKEMBALIKAN KEPADA 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  YANG BERHAK SEBELUM BARANG-BARANG ITU ATAS BIAYANYA 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  DITERA ATAU DITERA ULANG.</a:t>
            </a:r>
          </a:p>
          <a:p>
            <a:pPr algn="l"/>
            <a:endParaRPr lang="en-US" dirty="0"/>
          </a:p>
          <a:p>
            <a:pPr marL="342900" indent="-342900" algn="l">
              <a:buAutoNum type="arabicParenBoth" startAt="2"/>
            </a:pPr>
            <a:r>
              <a:rPr lang="en-GB" dirty="0" smtClean="0"/>
              <a:t>PENYITAAN DILAKUKAN MENURUT TATACARA YANG DITENTUKAN 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 OLEH HUKUM ACARA PIDANA YANG BERLAKU</a:t>
            </a:r>
            <a:r>
              <a:rPr lang="en-US" dirty="0" smtClean="0"/>
              <a:t>.</a:t>
            </a:r>
          </a:p>
          <a:p>
            <a:pPr algn="l"/>
            <a:endParaRPr lang="en-US" sz="1600" b="1" dirty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8945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8" name="AutoShape 58"/>
          <p:cNvSpPr>
            <a:spLocks noChangeArrowheads="1"/>
          </p:cNvSpPr>
          <p:nvPr/>
        </p:nvSpPr>
        <p:spPr bwMode="auto">
          <a:xfrm>
            <a:off x="7810500" y="1566863"/>
            <a:ext cx="304800" cy="5138737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FFFF00"/>
                </a:solidFill>
              </a:rPr>
              <a:t>B</a:t>
            </a:r>
          </a:p>
          <a:p>
            <a:r>
              <a:rPr lang="en-US" sz="2400" b="1">
                <a:solidFill>
                  <a:srgbClr val="FFFF00"/>
                </a:solidFill>
              </a:rPr>
              <a:t>E</a:t>
            </a:r>
          </a:p>
          <a:p>
            <a:r>
              <a:rPr lang="en-US" sz="2400" b="1">
                <a:solidFill>
                  <a:srgbClr val="FFFF00"/>
                </a:solidFill>
              </a:rPr>
              <a:t>R</a:t>
            </a:r>
          </a:p>
          <a:p>
            <a:r>
              <a:rPr lang="en-US" sz="2400" b="1">
                <a:solidFill>
                  <a:srgbClr val="FFFF00"/>
                </a:solidFill>
              </a:rPr>
              <a:t>K</a:t>
            </a:r>
          </a:p>
          <a:p>
            <a:r>
              <a:rPr lang="en-US" sz="2400" b="1">
                <a:solidFill>
                  <a:srgbClr val="FFFF00"/>
                </a:solidFill>
              </a:rPr>
              <a:t>A</a:t>
            </a:r>
          </a:p>
          <a:p>
            <a:r>
              <a:rPr lang="en-US" sz="2400" b="1">
                <a:solidFill>
                  <a:srgbClr val="FFFF00"/>
                </a:solidFill>
              </a:rPr>
              <a:t>S</a:t>
            </a:r>
          </a:p>
          <a:p>
            <a:endParaRPr lang="en-US" sz="2400" b="1">
              <a:solidFill>
                <a:srgbClr val="FFFF00"/>
              </a:solidFill>
            </a:endParaRPr>
          </a:p>
          <a:p>
            <a:r>
              <a:rPr lang="en-US" sz="2400" b="1">
                <a:solidFill>
                  <a:srgbClr val="FFFF00"/>
                </a:solidFill>
              </a:rPr>
              <a:t>P</a:t>
            </a:r>
          </a:p>
          <a:p>
            <a:r>
              <a:rPr lang="en-US" sz="2400" b="1">
                <a:solidFill>
                  <a:srgbClr val="FFFF00"/>
                </a:solidFill>
              </a:rPr>
              <a:t>E</a:t>
            </a:r>
          </a:p>
          <a:p>
            <a:r>
              <a:rPr lang="en-US" sz="2400" b="1">
                <a:solidFill>
                  <a:srgbClr val="FFFF00"/>
                </a:solidFill>
              </a:rPr>
              <a:t>R</a:t>
            </a:r>
          </a:p>
          <a:p>
            <a:r>
              <a:rPr lang="en-US" sz="2400" b="1">
                <a:solidFill>
                  <a:srgbClr val="FFFF00"/>
                </a:solidFill>
              </a:rPr>
              <a:t>K</a:t>
            </a:r>
          </a:p>
          <a:p>
            <a:r>
              <a:rPr lang="en-US" sz="2400" b="1">
                <a:solidFill>
                  <a:srgbClr val="FFFF00"/>
                </a:solidFill>
              </a:rPr>
              <a:t>A</a:t>
            </a:r>
          </a:p>
          <a:p>
            <a:r>
              <a:rPr lang="en-US" sz="2400" b="1">
                <a:solidFill>
                  <a:srgbClr val="FFFF00"/>
                </a:solidFill>
              </a:rPr>
              <a:t>R</a:t>
            </a:r>
          </a:p>
          <a:p>
            <a:r>
              <a:rPr lang="en-US" sz="2400" b="1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81976" name="Picture 56" descr="DSC00181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867400" y="1552575"/>
            <a:ext cx="1752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41275" y="838200"/>
            <a:ext cx="339725" cy="55626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</a:rPr>
              <a:t>L</a:t>
            </a:r>
          </a:p>
          <a:p>
            <a:r>
              <a:rPr lang="en-US" b="1" dirty="0">
                <a:solidFill>
                  <a:schemeClr val="bg1"/>
                </a:solidFill>
              </a:rPr>
              <a:t>A</a:t>
            </a:r>
          </a:p>
          <a:p>
            <a:r>
              <a:rPr lang="en-US" b="1" dirty="0">
                <a:solidFill>
                  <a:schemeClr val="bg1"/>
                </a:solidFill>
              </a:rPr>
              <a:t>P</a:t>
            </a:r>
          </a:p>
          <a:p>
            <a:r>
              <a:rPr lang="en-US" b="1" dirty="0">
                <a:solidFill>
                  <a:schemeClr val="bg1"/>
                </a:solidFill>
              </a:rPr>
              <a:t>O</a:t>
            </a:r>
          </a:p>
          <a:p>
            <a:r>
              <a:rPr lang="en-US" b="1" dirty="0">
                <a:solidFill>
                  <a:schemeClr val="bg1"/>
                </a:solidFill>
              </a:rPr>
              <a:t>R</a:t>
            </a:r>
          </a:p>
          <a:p>
            <a:r>
              <a:rPr lang="en-US" b="1" dirty="0">
                <a:solidFill>
                  <a:schemeClr val="bg1"/>
                </a:solidFill>
              </a:rPr>
              <a:t>A</a:t>
            </a:r>
          </a:p>
          <a:p>
            <a:r>
              <a:rPr lang="en-US" b="1" dirty="0">
                <a:solidFill>
                  <a:schemeClr val="bg1"/>
                </a:solidFill>
              </a:rPr>
              <a:t>N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81940" name="AutoShape 20"/>
          <p:cNvSpPr>
            <a:spLocks noChangeArrowheads="1"/>
          </p:cNvSpPr>
          <p:nvPr/>
        </p:nvSpPr>
        <p:spPr bwMode="auto">
          <a:xfrm>
            <a:off x="8293100" y="2984500"/>
            <a:ext cx="292100" cy="17462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FFFF00"/>
                </a:solidFill>
              </a:rPr>
              <a:t>J</a:t>
            </a:r>
          </a:p>
          <a:p>
            <a:r>
              <a:rPr lang="en-US" sz="2400" b="1">
                <a:solidFill>
                  <a:srgbClr val="FFFF00"/>
                </a:solidFill>
              </a:rPr>
              <a:t>P</a:t>
            </a:r>
          </a:p>
          <a:p>
            <a:r>
              <a:rPr lang="en-US" sz="2400" b="1">
                <a:solidFill>
                  <a:srgbClr val="FFFF00"/>
                </a:solidFill>
              </a:rPr>
              <a:t>U</a:t>
            </a:r>
          </a:p>
        </p:txBody>
      </p:sp>
      <p:sp>
        <p:nvSpPr>
          <p:cNvPr id="81941" name="AutoShape 21"/>
          <p:cNvSpPr>
            <a:spLocks noChangeArrowheads="1"/>
          </p:cNvSpPr>
          <p:nvPr/>
        </p:nvSpPr>
        <p:spPr bwMode="auto">
          <a:xfrm>
            <a:off x="406400" y="3467100"/>
            <a:ext cx="374650" cy="609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>
            <a:off x="8763000" y="2419350"/>
            <a:ext cx="304800" cy="28384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FFFF00"/>
                </a:solidFill>
              </a:rPr>
              <a:t>P</a:t>
            </a:r>
          </a:p>
          <a:p>
            <a:r>
              <a:rPr lang="en-US" b="1">
                <a:solidFill>
                  <a:srgbClr val="FFFF00"/>
                </a:solidFill>
              </a:rPr>
              <a:t>E</a:t>
            </a:r>
          </a:p>
          <a:p>
            <a:r>
              <a:rPr lang="en-US" b="1">
                <a:solidFill>
                  <a:srgbClr val="FFFF00"/>
                </a:solidFill>
              </a:rPr>
              <a:t>N</a:t>
            </a:r>
          </a:p>
          <a:p>
            <a:r>
              <a:rPr lang="en-US" b="1">
                <a:solidFill>
                  <a:srgbClr val="FFFF00"/>
                </a:solidFill>
              </a:rPr>
              <a:t>G</a:t>
            </a:r>
          </a:p>
          <a:p>
            <a:r>
              <a:rPr lang="en-US" b="1">
                <a:solidFill>
                  <a:srgbClr val="FFFF00"/>
                </a:solidFill>
              </a:rPr>
              <a:t>A</a:t>
            </a:r>
          </a:p>
          <a:p>
            <a:r>
              <a:rPr lang="en-US" b="1">
                <a:solidFill>
                  <a:srgbClr val="FFFF00"/>
                </a:solidFill>
              </a:rPr>
              <a:t>D</a:t>
            </a:r>
          </a:p>
          <a:p>
            <a:r>
              <a:rPr lang="en-US" b="1">
                <a:solidFill>
                  <a:srgbClr val="FFFF00"/>
                </a:solidFill>
              </a:rPr>
              <a:t>I</a:t>
            </a:r>
          </a:p>
          <a:p>
            <a:r>
              <a:rPr lang="en-US" b="1">
                <a:solidFill>
                  <a:srgbClr val="FFFF00"/>
                </a:solidFill>
              </a:rPr>
              <a:t>L</a:t>
            </a:r>
          </a:p>
          <a:p>
            <a:r>
              <a:rPr lang="en-US" b="1">
                <a:solidFill>
                  <a:srgbClr val="FFFF00"/>
                </a:solidFill>
              </a:rPr>
              <a:t>A</a:t>
            </a:r>
          </a:p>
          <a:p>
            <a:r>
              <a:rPr lang="en-US" b="1">
                <a:solidFill>
                  <a:srgbClr val="FFFF00"/>
                </a:solidFill>
              </a:rPr>
              <a:t>N</a:t>
            </a:r>
          </a:p>
        </p:txBody>
      </p:sp>
      <p:sp>
        <p:nvSpPr>
          <p:cNvPr id="81943" name="WordArt 23"/>
          <p:cNvSpPr>
            <a:spLocks noChangeArrowheads="1" noChangeShapeType="1" noTextEdit="1"/>
          </p:cNvSpPr>
          <p:nvPr/>
        </p:nvSpPr>
        <p:spPr bwMode="auto">
          <a:xfrm>
            <a:off x="823913" y="152400"/>
            <a:ext cx="7416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id-ID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E0F1F2"/>
                    </a:gs>
                  </a:gsLst>
                  <a:lin ang="5400000" scaled="1"/>
                </a:gra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Arial Black"/>
              </a:rPr>
              <a:t>PROSES PENYIDIKAN </a:t>
            </a:r>
            <a:r>
              <a:rPr lang="id-ID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E0F1F2"/>
                    </a:gs>
                  </a:gsLst>
                  <a:lin ang="5400000" scaled="1"/>
                </a:gra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Arial Black"/>
              </a:rPr>
              <a:t>TINDAK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E0F1F2"/>
                    </a:gs>
                  </a:gsLst>
                  <a:lin ang="5400000" scaled="1"/>
                </a:gra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Arial Black"/>
              </a:rPr>
              <a:t> PIDANA METROLOGI LEGAL</a:t>
            </a:r>
            <a:endParaRPr lang="id-ID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E0F1F2"/>
                  </a:gs>
                </a:gsLst>
                <a:lin ang="5400000" scaled="1"/>
              </a:gradFill>
              <a:effectLst>
                <a:glow rad="101600">
                  <a:srgbClr val="C00000">
                    <a:alpha val="60000"/>
                  </a:srgbClr>
                </a:glow>
              </a:effectLst>
              <a:latin typeface="Arial Black"/>
            </a:endParaRPr>
          </a:p>
        </p:txBody>
      </p:sp>
      <p:sp>
        <p:nvSpPr>
          <p:cNvPr id="81949" name="AutoShape 29"/>
          <p:cNvSpPr>
            <a:spLocks noChangeArrowheads="1"/>
          </p:cNvSpPr>
          <p:nvPr/>
        </p:nvSpPr>
        <p:spPr bwMode="auto">
          <a:xfrm>
            <a:off x="825500" y="2679700"/>
            <a:ext cx="304800" cy="220345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FFFF00"/>
                </a:solidFill>
              </a:rPr>
              <a:t>L</a:t>
            </a:r>
          </a:p>
          <a:p>
            <a:r>
              <a:rPr lang="en-US" sz="2400" b="1">
                <a:solidFill>
                  <a:srgbClr val="FFFF00"/>
                </a:solidFill>
              </a:rPr>
              <a:t>I</a:t>
            </a:r>
          </a:p>
          <a:p>
            <a:r>
              <a:rPr lang="en-US" sz="2400" b="1">
                <a:solidFill>
                  <a:srgbClr val="FFFF00"/>
                </a:solidFill>
              </a:rPr>
              <a:t>D</a:t>
            </a:r>
          </a:p>
          <a:p>
            <a:r>
              <a:rPr lang="en-US" sz="2400" b="1">
                <a:solidFill>
                  <a:srgbClr val="FFFF00"/>
                </a:solidFill>
              </a:rPr>
              <a:t>I</a:t>
            </a:r>
          </a:p>
          <a:p>
            <a:r>
              <a:rPr lang="en-US" sz="2400" b="1">
                <a:solidFill>
                  <a:srgbClr val="FFFF00"/>
                </a:solidFill>
              </a:rPr>
              <a:t>K</a:t>
            </a:r>
          </a:p>
        </p:txBody>
      </p:sp>
      <p:sp>
        <p:nvSpPr>
          <p:cNvPr id="81952" name="AutoShape 32"/>
          <p:cNvSpPr>
            <a:spLocks noChangeArrowheads="1"/>
          </p:cNvSpPr>
          <p:nvPr/>
        </p:nvSpPr>
        <p:spPr bwMode="auto">
          <a:xfrm>
            <a:off x="1568820" y="2590800"/>
            <a:ext cx="990600" cy="3048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r>
              <a:rPr lang="en-US" sz="1600" b="1" dirty="0">
                <a:solidFill>
                  <a:srgbClr val="FFFF00"/>
                </a:solidFill>
              </a:rPr>
              <a:t>TKP</a:t>
            </a: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81953" name="AutoShape 33"/>
          <p:cNvSpPr>
            <a:spLocks noChangeArrowheads="1"/>
          </p:cNvSpPr>
          <p:nvPr/>
        </p:nvSpPr>
        <p:spPr bwMode="auto">
          <a:xfrm>
            <a:off x="1568820" y="4249267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r>
              <a:rPr lang="en-US" sz="1600" b="1" dirty="0">
                <a:solidFill>
                  <a:srgbClr val="FFFF00"/>
                </a:solidFill>
              </a:rPr>
              <a:t>ORANG</a:t>
            </a: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81954" name="AutoShape 34"/>
          <p:cNvSpPr>
            <a:spLocks noChangeArrowheads="1"/>
          </p:cNvSpPr>
          <p:nvPr/>
        </p:nvSpPr>
        <p:spPr bwMode="auto">
          <a:xfrm>
            <a:off x="1604680" y="583154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r>
              <a:rPr lang="en-US" sz="1600" b="1" dirty="0">
                <a:solidFill>
                  <a:srgbClr val="FFFF00"/>
                </a:solidFill>
              </a:rPr>
              <a:t>BENDA</a:t>
            </a: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81956" name="AutoShape 36"/>
          <p:cNvSpPr>
            <a:spLocks noChangeArrowheads="1"/>
          </p:cNvSpPr>
          <p:nvPr/>
        </p:nvSpPr>
        <p:spPr bwMode="auto">
          <a:xfrm>
            <a:off x="3175000" y="2641600"/>
            <a:ext cx="304800" cy="220345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FFFF00"/>
                </a:solidFill>
              </a:rPr>
              <a:t>S</a:t>
            </a:r>
          </a:p>
          <a:p>
            <a:r>
              <a:rPr lang="en-US" sz="2400" b="1">
                <a:solidFill>
                  <a:srgbClr val="FFFF00"/>
                </a:solidFill>
              </a:rPr>
              <a:t>I</a:t>
            </a:r>
          </a:p>
          <a:p>
            <a:r>
              <a:rPr lang="en-US" sz="2400" b="1">
                <a:solidFill>
                  <a:srgbClr val="FFFF00"/>
                </a:solidFill>
              </a:rPr>
              <a:t>D</a:t>
            </a:r>
          </a:p>
          <a:p>
            <a:r>
              <a:rPr lang="en-US" sz="2400" b="1">
                <a:solidFill>
                  <a:srgbClr val="FFFF00"/>
                </a:solidFill>
              </a:rPr>
              <a:t>I</a:t>
            </a:r>
          </a:p>
          <a:p>
            <a:r>
              <a:rPr lang="en-US" sz="2400" b="1">
                <a:solidFill>
                  <a:srgbClr val="FFFF00"/>
                </a:solidFill>
              </a:rPr>
              <a:t>K</a:t>
            </a:r>
          </a:p>
        </p:txBody>
      </p:sp>
      <p:sp>
        <p:nvSpPr>
          <p:cNvPr id="81957" name="AutoShape 37"/>
          <p:cNvSpPr>
            <a:spLocks noChangeArrowheads="1"/>
          </p:cNvSpPr>
          <p:nvPr/>
        </p:nvSpPr>
        <p:spPr bwMode="auto">
          <a:xfrm>
            <a:off x="2762250" y="3505200"/>
            <a:ext cx="374650" cy="609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1961" name="AutoShape 41"/>
          <p:cNvSpPr>
            <a:spLocks noChangeArrowheads="1"/>
          </p:cNvSpPr>
          <p:nvPr/>
        </p:nvSpPr>
        <p:spPr bwMode="auto">
          <a:xfrm>
            <a:off x="3482785" y="5827060"/>
            <a:ext cx="2133600" cy="34514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SITA BARANG BUKTI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81963" name="AutoShape 43"/>
          <p:cNvSpPr>
            <a:spLocks noChangeArrowheads="1"/>
          </p:cNvSpPr>
          <p:nvPr/>
        </p:nvSpPr>
        <p:spPr bwMode="auto">
          <a:xfrm>
            <a:off x="5524500" y="2654300"/>
            <a:ext cx="304800" cy="220345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FFFF00"/>
                </a:solidFill>
              </a:rPr>
              <a:t>R</a:t>
            </a:r>
          </a:p>
          <a:p>
            <a:r>
              <a:rPr lang="en-US" sz="2400" b="1">
                <a:solidFill>
                  <a:srgbClr val="FFFF00"/>
                </a:solidFill>
              </a:rPr>
              <a:t>I</a:t>
            </a:r>
          </a:p>
          <a:p>
            <a:r>
              <a:rPr lang="en-US" sz="2400" b="1">
                <a:solidFill>
                  <a:srgbClr val="FFFF00"/>
                </a:solidFill>
              </a:rPr>
              <a:t>K</a:t>
            </a:r>
          </a:p>
          <a:p>
            <a:r>
              <a:rPr lang="en-US" sz="2400" b="1">
                <a:solidFill>
                  <a:srgbClr val="FFFF00"/>
                </a:solidFill>
              </a:rPr>
              <a:t>S</a:t>
            </a:r>
          </a:p>
          <a:p>
            <a:r>
              <a:rPr lang="en-US" sz="2400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81960" name="AutoShape 40"/>
          <p:cNvSpPr>
            <a:spLocks noChangeArrowheads="1"/>
          </p:cNvSpPr>
          <p:nvPr/>
        </p:nvSpPr>
        <p:spPr bwMode="auto">
          <a:xfrm>
            <a:off x="3872755" y="3048000"/>
            <a:ext cx="1143000" cy="3048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endParaRPr lang="en-US" sz="200" b="1" dirty="0">
              <a:solidFill>
                <a:srgbClr val="FFFF00"/>
              </a:solidFill>
            </a:endParaRPr>
          </a:p>
          <a:p>
            <a:r>
              <a:rPr lang="en-US" sz="1600" b="1" dirty="0">
                <a:solidFill>
                  <a:srgbClr val="FFFF00"/>
                </a:solidFill>
              </a:rPr>
              <a:t>GELEDAH</a:t>
            </a: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81970" name="Picture 50" descr="DSC00197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895975" y="3200400"/>
            <a:ext cx="1676400" cy="129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81964" name="AutoShape 44"/>
          <p:cNvSpPr>
            <a:spLocks noChangeArrowheads="1"/>
          </p:cNvSpPr>
          <p:nvPr/>
        </p:nvSpPr>
        <p:spPr bwMode="auto">
          <a:xfrm>
            <a:off x="5187950" y="3505200"/>
            <a:ext cx="374650" cy="609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1972" name="AutoShape 52"/>
          <p:cNvSpPr>
            <a:spLocks noChangeArrowheads="1"/>
          </p:cNvSpPr>
          <p:nvPr/>
        </p:nvSpPr>
        <p:spPr bwMode="auto">
          <a:xfrm>
            <a:off x="6223000" y="2705100"/>
            <a:ext cx="990600" cy="3048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r>
              <a:rPr lang="en-US" sz="1600" b="1">
                <a:solidFill>
                  <a:srgbClr val="FFFF00"/>
                </a:solidFill>
              </a:rPr>
              <a:t>SAKSI</a:t>
            </a:r>
          </a:p>
          <a:p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1973" name="AutoShape 53"/>
          <p:cNvSpPr>
            <a:spLocks noChangeArrowheads="1"/>
          </p:cNvSpPr>
          <p:nvPr/>
        </p:nvSpPr>
        <p:spPr bwMode="auto">
          <a:xfrm>
            <a:off x="6223000" y="4419600"/>
            <a:ext cx="990600" cy="3048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r>
              <a:rPr lang="en-US" sz="1600" b="1">
                <a:solidFill>
                  <a:srgbClr val="FFFF00"/>
                </a:solidFill>
              </a:rPr>
              <a:t>AHLI</a:t>
            </a:r>
          </a:p>
          <a:p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1975" name="AutoShape 55"/>
          <p:cNvSpPr>
            <a:spLocks noChangeArrowheads="1"/>
          </p:cNvSpPr>
          <p:nvPr/>
        </p:nvSpPr>
        <p:spPr bwMode="auto">
          <a:xfrm>
            <a:off x="7505700" y="3581400"/>
            <a:ext cx="374650" cy="609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1982" name="AutoShape 62"/>
          <p:cNvSpPr>
            <a:spLocks noChangeArrowheads="1"/>
          </p:cNvSpPr>
          <p:nvPr/>
        </p:nvSpPr>
        <p:spPr bwMode="auto">
          <a:xfrm>
            <a:off x="8540750" y="3568700"/>
            <a:ext cx="298450" cy="609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1983" name="AutoShape 63"/>
          <p:cNvSpPr>
            <a:spLocks noChangeArrowheads="1"/>
          </p:cNvSpPr>
          <p:nvPr/>
        </p:nvSpPr>
        <p:spPr bwMode="auto">
          <a:xfrm>
            <a:off x="8039100" y="3568700"/>
            <a:ext cx="298450" cy="609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38" name="Picture 43" descr="G:\HERU PRIVATE FILE\LIDIK &amp; SIDIK PICTURE\FOTO TSK\TSK TP LH\Ir. A.A RUDIANTO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5895976" y="4857750"/>
            <a:ext cx="1676400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81974" name="AutoShape 54"/>
          <p:cNvSpPr>
            <a:spLocks noChangeArrowheads="1"/>
          </p:cNvSpPr>
          <p:nvPr/>
        </p:nvSpPr>
        <p:spPr bwMode="auto">
          <a:xfrm>
            <a:off x="6259513" y="6248400"/>
            <a:ext cx="990600" cy="3048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endParaRPr lang="en-US" sz="200" b="1">
              <a:solidFill>
                <a:srgbClr val="FFFF00"/>
              </a:solidFill>
            </a:endParaRPr>
          </a:p>
          <a:p>
            <a:r>
              <a:rPr lang="en-US" sz="1600" b="1">
                <a:solidFill>
                  <a:srgbClr val="FFFF00"/>
                </a:solidFill>
              </a:rPr>
              <a:t>TSK</a:t>
            </a:r>
          </a:p>
          <a:p>
            <a:endParaRPr lang="en-US" sz="1600" b="1">
              <a:solidFill>
                <a:srgbClr val="FFFF00"/>
              </a:solidFill>
            </a:endParaRPr>
          </a:p>
        </p:txBody>
      </p:sp>
      <p:pic>
        <p:nvPicPr>
          <p:cNvPr id="34" name="Picture 2" descr="Image result for CONTOH-CONTOH ALAT UKUR, TAKAR, TIMBANG DAN PERLENGKAPANNY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6" y="4730751"/>
            <a:ext cx="1477280" cy="1060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Image result for CONTOH-CONTOH ALAT UKUR, TAKAR, TIMBANG DAN PERLENGKAPANNY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6"/>
          <a:stretch/>
        </p:blipFill>
        <p:spPr bwMode="auto">
          <a:xfrm>
            <a:off x="1256366" y="3108512"/>
            <a:ext cx="1513139" cy="1143000"/>
          </a:xfrm>
          <a:prstGeom prst="rect">
            <a:avLst/>
          </a:prstGeom>
          <a:noFill/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Image result for TEMPAT KEJADIAN PERKA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21" y="1447801"/>
            <a:ext cx="1475944" cy="11026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Sedih!!!Dua Pekan Kematian Suami Isteri Tanpa Diketahui Orang. Berikut Tulisan yang Menyayat Hat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18" y="1828800"/>
            <a:ext cx="1938482" cy="11657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0" descr="Image result for PENYEGELAN BARANG BUKT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50000" r="22570"/>
          <a:stretch/>
        </p:blipFill>
        <p:spPr bwMode="auto">
          <a:xfrm>
            <a:off x="3565845" y="4464402"/>
            <a:ext cx="1920555" cy="12505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35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850"/>
                            </p:stCondLst>
                            <p:childTnLst>
                              <p:par>
                                <p:cTn id="9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2450"/>
                            </p:stCondLst>
                            <p:childTnLst>
                              <p:par>
                                <p:cTn id="10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950"/>
                            </p:stCondLst>
                            <p:childTnLst>
                              <p:par>
                                <p:cTn id="1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8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445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1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450"/>
                            </p:stCondLst>
                            <p:childTnLst>
                              <p:par>
                                <p:cTn id="1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595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6950"/>
                            </p:stCondLst>
                            <p:childTnLst>
                              <p:par>
                                <p:cTn id="1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8" grpId="0" animBg="1"/>
      <p:bldP spid="81926" grpId="0" animBg="1"/>
      <p:bldP spid="81940" grpId="0" animBg="1"/>
      <p:bldP spid="81941" grpId="0" animBg="1"/>
      <p:bldP spid="81942" grpId="0" animBg="1"/>
      <p:bldP spid="81949" grpId="0" animBg="1"/>
      <p:bldP spid="81952" grpId="0" animBg="1"/>
      <p:bldP spid="81953" grpId="0" animBg="1"/>
      <p:bldP spid="81954" grpId="0" animBg="1"/>
      <p:bldP spid="81956" grpId="0" animBg="1"/>
      <p:bldP spid="81957" grpId="0" animBg="1"/>
      <p:bldP spid="81961" grpId="0" animBg="1"/>
      <p:bldP spid="81963" grpId="0" animBg="1"/>
      <p:bldP spid="81960" grpId="0" animBg="1"/>
      <p:bldP spid="81964" grpId="0" animBg="1"/>
      <p:bldP spid="81972" grpId="0" animBg="1"/>
      <p:bldP spid="81975" grpId="0" animBg="1"/>
      <p:bldP spid="81982" grpId="0" animBg="1"/>
      <p:bldP spid="81983" grpId="0" animBg="1"/>
      <p:bldP spid="8197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3534</TotalTime>
  <Words>825</Words>
  <Application>Microsoft Office PowerPoint</Application>
  <PresentationFormat>On-screen Show (4:3)</PresentationFormat>
  <Paragraphs>290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Heru Prihandoko</dc:creator>
  <cp:lastModifiedBy>Think</cp:lastModifiedBy>
  <cp:revision>247</cp:revision>
  <cp:lastPrinted>2015-04-28T06:32:42Z</cp:lastPrinted>
  <dcterms:created xsi:type="dcterms:W3CDTF">2006-09-15T18:32:12Z</dcterms:created>
  <dcterms:modified xsi:type="dcterms:W3CDTF">2019-09-04T08:05:34Z</dcterms:modified>
</cp:coreProperties>
</file>